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1" r:id="rId5"/>
    <p:sldId id="277" r:id="rId6"/>
    <p:sldId id="290" r:id="rId7"/>
    <p:sldId id="282" r:id="rId8"/>
    <p:sldId id="278" r:id="rId9"/>
    <p:sldId id="291" r:id="rId10"/>
    <p:sldId id="287" r:id="rId11"/>
    <p:sldId id="288" r:id="rId12"/>
    <p:sldId id="285" r:id="rId13"/>
    <p:sldId id="286" r:id="rId14"/>
    <p:sldId id="279" r:id="rId15"/>
    <p:sldId id="284" r:id="rId16"/>
    <p:sldId id="294" r:id="rId17"/>
    <p:sldId id="280" r:id="rId18"/>
    <p:sldId id="281" r:id="rId19"/>
    <p:sldId id="283" r:id="rId20"/>
    <p:sldId id="292" r:id="rId21"/>
    <p:sldId id="293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1"/>
    <a:srgbClr val="AFABAB"/>
    <a:srgbClr val="D0CECE"/>
    <a:srgbClr val="767171"/>
    <a:srgbClr val="181717"/>
    <a:srgbClr val="3B3838"/>
    <a:srgbClr val="FFFB15"/>
    <a:srgbClr val="43E0FF"/>
    <a:srgbClr val="4AA4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2499782578062"/>
          <c:y val="0.0"/>
          <c:w val="0.99"/>
          <c:h val="0.9875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9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5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7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5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0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1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7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5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9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518E-79F1-4CA7-B23F-1EC3060B57A2}" type="datetimeFigureOut">
              <a:rPr lang="en-GB" smtClean="0"/>
              <a:pPr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2F54-84FC-46F3-A9BD-64D48C505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7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8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9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0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3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4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5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6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7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8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3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4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5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6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026" y="293608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FF00"/>
                </a:solidFill>
              </a:rPr>
              <a:t>Europêche priorities &amp; strategy 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Action plan 2021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INI report: More fish in the seas? 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i="1" dirty="0">
                <a:solidFill>
                  <a:srgbClr val="002060"/>
                </a:solidFill>
              </a:rPr>
              <a:t>Measures to promote stock recovery above MSY, including fish recovery areas and marine protected areas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Rapporteur</a:t>
            </a:r>
            <a:r>
              <a:rPr lang="en-US" sz="1600" b="1" dirty="0">
                <a:solidFill>
                  <a:srgbClr val="002060"/>
                </a:solidFill>
              </a:rPr>
              <a:t>: </a:t>
            </a:r>
            <a:r>
              <a:rPr lang="en-US" sz="1600" b="1" dirty="0" err="1">
                <a:solidFill>
                  <a:srgbClr val="002060"/>
                </a:solidFill>
              </a:rPr>
              <a:t>Roose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(Greens, </a:t>
            </a:r>
            <a:r>
              <a:rPr lang="en-US" sz="1600" dirty="0">
                <a:solidFill>
                  <a:schemeClr val="bg1"/>
                </a:solidFill>
              </a:rPr>
              <a:t>FR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PECH vote 2-3 December 2020 (tbc)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Plenary vote (</a:t>
            </a:r>
            <a:r>
              <a:rPr lang="en-US" sz="1600" dirty="0" err="1" smtClean="0">
                <a:solidFill>
                  <a:schemeClr val="bg1"/>
                </a:solidFill>
              </a:rPr>
              <a:t>tbd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37539" y="2571829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P</a:t>
            </a:r>
            <a:r>
              <a:rPr lang="en-US" sz="1600" b="1" dirty="0" smtClean="0">
                <a:solidFill>
                  <a:srgbClr val="002060"/>
                </a:solidFill>
              </a:rPr>
              <a:t>ositive fisheries management story 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Change </a:t>
            </a:r>
            <a:r>
              <a:rPr lang="en-US" sz="1600" dirty="0">
                <a:solidFill>
                  <a:schemeClr val="bg1"/>
                </a:solidFill>
              </a:rPr>
              <a:t>the apocalyptic narrative into a positive fisheries management </a:t>
            </a:r>
            <a:r>
              <a:rPr lang="en-US" sz="1600" dirty="0" smtClean="0">
                <a:solidFill>
                  <a:schemeClr val="bg1"/>
                </a:solidFill>
              </a:rPr>
              <a:t>story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Combat </a:t>
            </a:r>
            <a:r>
              <a:rPr lang="en-US" sz="1600" dirty="0">
                <a:solidFill>
                  <a:schemeClr val="bg1"/>
                </a:solidFill>
              </a:rPr>
              <a:t>the introduction of </a:t>
            </a:r>
            <a:r>
              <a:rPr lang="en-US" sz="1600" dirty="0" smtClean="0">
                <a:solidFill>
                  <a:schemeClr val="bg1"/>
                </a:solidFill>
              </a:rPr>
              <a:t>MEY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Challenge the introduction of 30% MPAs and 10% </a:t>
            </a:r>
            <a:r>
              <a:rPr lang="en-US" sz="1600" dirty="0" smtClean="0">
                <a:solidFill>
                  <a:schemeClr val="bg1"/>
                </a:solidFill>
              </a:rPr>
              <a:t>no-take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Fight </a:t>
            </a:r>
            <a:r>
              <a:rPr lang="en-US" sz="1600" dirty="0">
                <a:solidFill>
                  <a:schemeClr val="bg1"/>
                </a:solidFill>
              </a:rPr>
              <a:t>against demonization of fishing gears (FADs, trawling)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Draft report messages ‘extremely worrying’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Amendments </a:t>
            </a:r>
            <a:r>
              <a:rPr lang="en-US" sz="1600" dirty="0" smtClean="0">
                <a:solidFill>
                  <a:schemeClr val="bg1"/>
                </a:solidFill>
              </a:rPr>
              <a:t>and lobby efforts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INI report: The impact on the fishing sector of offshore windfarms and other renewable energy systems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2019/2158 (INI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Rapporteur: Van Dalen </a:t>
            </a:r>
            <a:r>
              <a:rPr lang="en-US" sz="1600" dirty="0">
                <a:solidFill>
                  <a:schemeClr val="bg1"/>
                </a:solidFill>
              </a:rPr>
              <a:t>(EPP, NL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Timeline to be decided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37539" y="2571829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err="1">
                <a:solidFill>
                  <a:srgbClr val="002060"/>
                </a:solidFill>
              </a:rPr>
              <a:t>Prioritise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the </a:t>
            </a:r>
            <a:r>
              <a:rPr lang="en-US" sz="1600" b="1" dirty="0">
                <a:solidFill>
                  <a:srgbClr val="002060"/>
                </a:solidFill>
              </a:rPr>
              <a:t>fishing sector as a key user of the marine space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Fishing sector </a:t>
            </a:r>
            <a:r>
              <a:rPr lang="en-US" sz="1600" dirty="0" smtClean="0">
                <a:solidFill>
                  <a:schemeClr val="bg1"/>
                </a:solidFill>
              </a:rPr>
              <a:t>must not </a:t>
            </a:r>
            <a:r>
              <a:rPr lang="en-US" sz="1600" dirty="0">
                <a:solidFill>
                  <a:schemeClr val="bg1"/>
                </a:solidFill>
              </a:rPr>
              <a:t>be </a:t>
            </a:r>
            <a:r>
              <a:rPr lang="en-US" sz="1600" dirty="0" smtClean="0">
                <a:solidFill>
                  <a:schemeClr val="bg1"/>
                </a:solidFill>
              </a:rPr>
              <a:t>discriminated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Low </a:t>
            </a:r>
            <a:r>
              <a:rPr lang="en-US" sz="1600" dirty="0">
                <a:solidFill>
                  <a:schemeClr val="bg1"/>
                </a:solidFill>
              </a:rPr>
              <a:t>impact food producer &gt; </a:t>
            </a:r>
            <a:r>
              <a:rPr lang="en-US" sz="1600" dirty="0" smtClean="0">
                <a:solidFill>
                  <a:schemeClr val="bg1"/>
                </a:solidFill>
              </a:rPr>
              <a:t>cannot transform the sea from </a:t>
            </a:r>
            <a:r>
              <a:rPr lang="en-US" sz="1600" dirty="0">
                <a:solidFill>
                  <a:schemeClr val="bg1"/>
                </a:solidFill>
              </a:rPr>
              <a:t>a source of food to a source of </a:t>
            </a:r>
            <a:r>
              <a:rPr lang="en-US" sz="1600" dirty="0" smtClean="0">
                <a:solidFill>
                  <a:schemeClr val="bg1"/>
                </a:solidFill>
              </a:rPr>
              <a:t>energy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Thorough </a:t>
            </a:r>
            <a:r>
              <a:rPr lang="en-US" sz="1600" dirty="0">
                <a:solidFill>
                  <a:schemeClr val="bg1"/>
                </a:solidFill>
              </a:rPr>
              <a:t>ecological and </a:t>
            </a:r>
            <a:r>
              <a:rPr lang="en-US" sz="1600" dirty="0" smtClean="0">
                <a:solidFill>
                  <a:schemeClr val="bg1"/>
                </a:solidFill>
              </a:rPr>
              <a:t>socio-economic </a:t>
            </a:r>
            <a:r>
              <a:rPr lang="en-US" sz="1600" dirty="0">
                <a:solidFill>
                  <a:schemeClr val="bg1"/>
                </a:solidFill>
              </a:rPr>
              <a:t>impact assessments before </a:t>
            </a:r>
            <a:r>
              <a:rPr lang="en-US" sz="1600" dirty="0" err="1">
                <a:solidFill>
                  <a:schemeClr val="bg1"/>
                </a:solidFill>
              </a:rPr>
              <a:t>authorising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further constructions </a:t>
            </a:r>
            <a:r>
              <a:rPr lang="en-US" sz="1600" dirty="0">
                <a:solidFill>
                  <a:schemeClr val="bg1"/>
                </a:solidFill>
              </a:rPr>
              <a:t>of offshore wind </a:t>
            </a:r>
            <a:r>
              <a:rPr lang="en-US" sz="1600" dirty="0" smtClean="0">
                <a:solidFill>
                  <a:schemeClr val="bg1"/>
                </a:solidFill>
              </a:rPr>
              <a:t>farms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Conflict resolution</a:t>
            </a:r>
            <a:endParaRPr lang="en-US" sz="1600" b="1" dirty="0">
              <a:solidFill>
                <a:srgbClr val="FFFF0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Influenced draft report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Public hearings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Public consultations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Blue economy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Meetings DG MARE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Observer in DG MARE Maritime expert group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Amendments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INI </a:t>
            </a:r>
            <a:r>
              <a:rPr lang="en-US" b="1" dirty="0" smtClean="0">
                <a:solidFill>
                  <a:srgbClr val="FFFFFF"/>
                </a:solidFill>
              </a:rPr>
              <a:t>report: The </a:t>
            </a:r>
            <a:r>
              <a:rPr lang="en-US" b="1" dirty="0">
                <a:solidFill>
                  <a:srgbClr val="FFFFFF"/>
                </a:solidFill>
              </a:rPr>
              <a:t>impact on fisheries of marine litter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2019/2160 (INI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Rapporteur: </a:t>
            </a:r>
            <a:r>
              <a:rPr lang="en-US" sz="1600" b="1" dirty="0" err="1">
                <a:solidFill>
                  <a:srgbClr val="002060"/>
                </a:solidFill>
              </a:rPr>
              <a:t>Chabaud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(Renew, Fr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PECH vote January 2020 (tbc)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Plenary vote (</a:t>
            </a:r>
            <a:r>
              <a:rPr lang="en-US" sz="1600" dirty="0" err="1" smtClean="0">
                <a:solidFill>
                  <a:schemeClr val="bg1"/>
                </a:solidFill>
              </a:rPr>
              <a:t>tbd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Fishermen as part of the solution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Circular design of fishing gears while respecting the freedom of net </a:t>
            </a:r>
            <a:r>
              <a:rPr lang="en-US" sz="1600" dirty="0" smtClean="0">
                <a:solidFill>
                  <a:schemeClr val="bg1"/>
                </a:solidFill>
              </a:rPr>
              <a:t>producers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Economic incentives for waste collection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dirty="0" err="1" smtClean="0">
                <a:solidFill>
                  <a:schemeClr val="bg1"/>
                </a:solidFill>
              </a:rPr>
              <a:t>Criticise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impact of waste from fishing in the ocean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>
                <a:solidFill>
                  <a:schemeClr val="bg1"/>
                </a:solidFill>
              </a:rPr>
              <a:t>27% of marine waste found in beaches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</a:t>
            </a:r>
            <a:r>
              <a:rPr lang="en-US" sz="1600" dirty="0" smtClean="0">
                <a:solidFill>
                  <a:schemeClr val="bg1"/>
                </a:solidFill>
              </a:rPr>
              <a:t> Report proposes </a:t>
            </a:r>
            <a:r>
              <a:rPr lang="en-US" sz="1600" dirty="0">
                <a:solidFill>
                  <a:schemeClr val="bg1"/>
                </a:solidFill>
              </a:rPr>
              <a:t>the idea to revise </a:t>
            </a:r>
            <a:r>
              <a:rPr lang="en-US" sz="1600" dirty="0" smtClean="0">
                <a:solidFill>
                  <a:schemeClr val="bg1"/>
                </a:solidFill>
              </a:rPr>
              <a:t>BBNJ-UNCLOS (individual and collective </a:t>
            </a:r>
            <a:r>
              <a:rPr lang="en-US" sz="1600" dirty="0">
                <a:solidFill>
                  <a:schemeClr val="bg1"/>
                </a:solidFill>
              </a:rPr>
              <a:t>responsibilities over the traditional principles of freedom and sovereign rights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Draft report rather balanced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Amendments </a:t>
            </a:r>
            <a:r>
              <a:rPr lang="en-US" sz="1600" dirty="0" smtClean="0">
                <a:solidFill>
                  <a:schemeClr val="bg1"/>
                </a:solidFill>
              </a:rPr>
              <a:t>report (done and lobbied)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European </a:t>
            </a:r>
            <a:r>
              <a:rPr lang="en-US" b="1" dirty="0" err="1">
                <a:solidFill>
                  <a:srgbClr val="FFFFFF"/>
                </a:solidFill>
              </a:rPr>
              <a:t>standardisation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organisation</a:t>
            </a:r>
            <a:r>
              <a:rPr lang="en-US" b="1" dirty="0">
                <a:solidFill>
                  <a:srgbClr val="FFFFFF"/>
                </a:solidFill>
              </a:rPr>
              <a:t> (CEN)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Directive on single use plastic </a:t>
            </a:r>
            <a:r>
              <a:rPr lang="en-US" sz="1600" dirty="0" smtClean="0">
                <a:solidFill>
                  <a:schemeClr val="bg1"/>
                </a:solidFill>
              </a:rPr>
              <a:t>2018/0172(COD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dirty="0">
                <a:solidFill>
                  <a:schemeClr val="bg1"/>
                </a:solidFill>
              </a:rPr>
              <a:t>CEN </a:t>
            </a:r>
            <a:r>
              <a:rPr lang="en-US" sz="1600" dirty="0" smtClean="0">
                <a:solidFill>
                  <a:schemeClr val="bg1"/>
                </a:solidFill>
              </a:rPr>
              <a:t>to develop voluntary </a:t>
            </a:r>
            <a:r>
              <a:rPr lang="en-US" sz="1600" dirty="0" err="1" smtClean="0">
                <a:solidFill>
                  <a:schemeClr val="bg1"/>
                </a:solidFill>
              </a:rPr>
              <a:t>harmonised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standards relating to the circular design of fishing gear to encourage preparing for re-use and facilitate recyclability at end of life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First meeting CEN/TC 466 Meetings 26.11.2020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Uphold </a:t>
            </a:r>
            <a:r>
              <a:rPr lang="en-US" sz="1600" b="1" dirty="0">
                <a:solidFill>
                  <a:srgbClr val="002060"/>
                </a:solidFill>
              </a:rPr>
              <a:t>freedom to design a </a:t>
            </a:r>
            <a:r>
              <a:rPr lang="en-US" sz="1600" b="1" dirty="0" smtClean="0">
                <a:solidFill>
                  <a:srgbClr val="002060"/>
                </a:solidFill>
              </a:rPr>
              <a:t>net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Need </a:t>
            </a:r>
            <a:r>
              <a:rPr lang="en-US" sz="1600" dirty="0">
                <a:solidFill>
                  <a:schemeClr val="bg1"/>
                </a:solidFill>
              </a:rPr>
              <a:t>to differentiate between ‘standardization of gear’ and ‘standardize processes for circular design for preparing re-use and recyclability</a:t>
            </a:r>
            <a:r>
              <a:rPr lang="en-US" sz="1600" dirty="0" smtClean="0">
                <a:solidFill>
                  <a:schemeClr val="bg1"/>
                </a:solidFill>
              </a:rPr>
              <a:t>’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</a:t>
            </a:r>
            <a:r>
              <a:rPr lang="en-US" sz="1600" dirty="0" smtClean="0">
                <a:solidFill>
                  <a:schemeClr val="bg1"/>
                </a:solidFill>
              </a:rPr>
              <a:t> Workable </a:t>
            </a:r>
            <a:r>
              <a:rPr lang="en-US" sz="1600" dirty="0">
                <a:solidFill>
                  <a:schemeClr val="bg1"/>
                </a:solidFill>
              </a:rPr>
              <a:t>outcome for EU netters and </a:t>
            </a:r>
            <a:r>
              <a:rPr lang="en-US" sz="1600" dirty="0" smtClean="0">
                <a:solidFill>
                  <a:schemeClr val="bg1"/>
                </a:solidFill>
              </a:rPr>
              <a:t>fishermen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Standard for sustainability </a:t>
            </a: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smtClean="0">
                <a:solidFill>
                  <a:schemeClr val="bg1"/>
                </a:solidFill>
              </a:rPr>
              <a:t>freshness?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Become an observer to the Technical Committee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Actively participate where needed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Coordinate members’ positions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Landing obligation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Choke situations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err="1" smtClean="0">
                <a:solidFill>
                  <a:schemeClr val="bg1"/>
                </a:solidFill>
              </a:rPr>
              <a:t>Underutilisation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of rightful </a:t>
            </a:r>
            <a:r>
              <a:rPr lang="en-US" sz="1600" dirty="0" smtClean="0">
                <a:solidFill>
                  <a:schemeClr val="bg1"/>
                </a:solidFill>
              </a:rPr>
              <a:t>quotas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err="1" smtClean="0">
                <a:solidFill>
                  <a:srgbClr val="002060"/>
                </a:solidFill>
              </a:rPr>
              <a:t>Labour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time and costs </a:t>
            </a:r>
            <a:r>
              <a:rPr lang="en-US" sz="1600" dirty="0" smtClean="0">
                <a:solidFill>
                  <a:schemeClr val="bg1"/>
                </a:solidFill>
              </a:rPr>
              <a:t>increase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Selectivity </a:t>
            </a:r>
            <a:r>
              <a:rPr lang="en-US" sz="1600" dirty="0">
                <a:solidFill>
                  <a:schemeClr val="bg1"/>
                </a:solidFill>
              </a:rPr>
              <a:t>has its </a:t>
            </a:r>
            <a:r>
              <a:rPr lang="en-US" sz="1600" b="1" dirty="0" smtClean="0">
                <a:solidFill>
                  <a:srgbClr val="002060"/>
                </a:solidFill>
              </a:rPr>
              <a:t>limits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Not </a:t>
            </a:r>
            <a:r>
              <a:rPr lang="en-US" sz="1600" dirty="0">
                <a:solidFill>
                  <a:schemeClr val="bg1"/>
                </a:solidFill>
              </a:rPr>
              <a:t>marketable undersize </a:t>
            </a:r>
            <a:r>
              <a:rPr lang="en-US" sz="1600" dirty="0" smtClean="0">
                <a:solidFill>
                  <a:schemeClr val="bg1"/>
                </a:solidFill>
              </a:rPr>
              <a:t>fish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Science </a:t>
            </a:r>
            <a:r>
              <a:rPr lang="en-US" sz="1600" b="1" dirty="0">
                <a:solidFill>
                  <a:srgbClr val="002060"/>
                </a:solidFill>
              </a:rPr>
              <a:t>unable </a:t>
            </a:r>
            <a:r>
              <a:rPr lang="en-US" sz="1600" dirty="0">
                <a:solidFill>
                  <a:schemeClr val="bg1"/>
                </a:solidFill>
              </a:rPr>
              <a:t>to provide clear directions and impact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Changing </a:t>
            </a:r>
            <a:r>
              <a:rPr lang="en-US" sz="1600" b="1" dirty="0">
                <a:solidFill>
                  <a:srgbClr val="002060"/>
                </a:solidFill>
              </a:rPr>
              <a:t>fishing patterns </a:t>
            </a:r>
            <a:r>
              <a:rPr lang="en-US" sz="1600" dirty="0">
                <a:solidFill>
                  <a:schemeClr val="bg1"/>
                </a:solidFill>
              </a:rPr>
              <a:t>with </a:t>
            </a:r>
            <a:r>
              <a:rPr lang="en-US" sz="1600" dirty="0" err="1" smtClean="0">
                <a:solidFill>
                  <a:schemeClr val="bg1"/>
                </a:solidFill>
              </a:rPr>
              <a:t>destabilising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knock-on effects (North sea cod)</a:t>
            </a: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Fishers </a:t>
            </a:r>
            <a:r>
              <a:rPr lang="en-US" sz="1600" b="1" dirty="0">
                <a:solidFill>
                  <a:srgbClr val="002060"/>
                </a:solidFill>
              </a:rPr>
              <a:t>have been forced to discard fish due to complex EU fisheries rules, market demands, quota distribution and minimum </a:t>
            </a:r>
            <a:r>
              <a:rPr lang="en-US" sz="1600" b="1" dirty="0" smtClean="0">
                <a:solidFill>
                  <a:srgbClr val="002060"/>
                </a:solidFill>
              </a:rPr>
              <a:t>size, not </a:t>
            </a:r>
            <a:r>
              <a:rPr lang="en-US" sz="1600" b="1" dirty="0">
                <a:solidFill>
                  <a:srgbClr val="002060"/>
                </a:solidFill>
              </a:rPr>
              <a:t>because they wanted to!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Remove </a:t>
            </a:r>
            <a:r>
              <a:rPr lang="en-US" sz="1600" dirty="0">
                <a:solidFill>
                  <a:schemeClr val="bg1"/>
                </a:solidFill>
              </a:rPr>
              <a:t>non-commercial species or 0 TAC species from the TAC system while taking care of vulnerable species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Choke Mitigation Tool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Improve quota swapping between </a:t>
            </a:r>
            <a:r>
              <a:rPr lang="en-US" sz="1600" dirty="0" smtClean="0">
                <a:solidFill>
                  <a:schemeClr val="bg1"/>
                </a:solidFill>
              </a:rPr>
              <a:t>MS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By-catch pool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Tolerant approach towards the application of high </a:t>
            </a:r>
            <a:r>
              <a:rPr lang="en-US" sz="1600" dirty="0" smtClean="0">
                <a:solidFill>
                  <a:schemeClr val="bg1"/>
                </a:solidFill>
              </a:rPr>
              <a:t>survivability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Flexibilities </a:t>
            </a:r>
            <a:r>
              <a:rPr lang="en-US" sz="1600" dirty="0">
                <a:solidFill>
                  <a:schemeClr val="bg1"/>
                </a:solidFill>
              </a:rPr>
              <a:t>in the CFP are not sufficient  → </a:t>
            </a:r>
            <a:r>
              <a:rPr lang="en-US" sz="1600" dirty="0">
                <a:solidFill>
                  <a:srgbClr val="C00000"/>
                </a:solidFill>
              </a:rPr>
              <a:t>Art. 15 CFP should be revised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Contribute to </a:t>
            </a:r>
            <a:r>
              <a:rPr lang="en-US" sz="1600" dirty="0">
                <a:solidFill>
                  <a:schemeClr val="bg1"/>
                </a:solidFill>
              </a:rPr>
              <a:t>2019/2177 (</a:t>
            </a:r>
            <a:r>
              <a:rPr lang="en-US" sz="1600" b="1" dirty="0">
                <a:solidFill>
                  <a:srgbClr val="002060"/>
                </a:solidFill>
              </a:rPr>
              <a:t>INI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Actively participate in hearings, webinars,</a:t>
            </a:r>
            <a:r>
              <a:rPr lang="mr-IN" sz="1600" dirty="0" smtClean="0">
                <a:solidFill>
                  <a:schemeClr val="bg1"/>
                </a:solidFill>
              </a:rPr>
              <a:t>…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s-E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Showcase proactive role of the industry (list of projects)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INI </a:t>
            </a:r>
            <a:r>
              <a:rPr lang="en-US" b="1" dirty="0" smtClean="0">
                <a:solidFill>
                  <a:srgbClr val="FFFFFF"/>
                </a:solidFill>
              </a:rPr>
              <a:t>report LO: </a:t>
            </a:r>
            <a:r>
              <a:rPr lang="en-US" b="1" dirty="0">
                <a:solidFill>
                  <a:srgbClr val="FFFFFF"/>
                </a:solidFill>
              </a:rPr>
              <a:t>Securing the objectives of the landing obligation under Article 15 CFP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2019/2177 (INI)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Rapporteur: </a:t>
            </a:r>
            <a:r>
              <a:rPr lang="en-US" sz="1600" b="1" dirty="0" err="1">
                <a:solidFill>
                  <a:srgbClr val="002060"/>
                </a:solidFill>
              </a:rPr>
              <a:t>Gade</a:t>
            </a:r>
            <a:r>
              <a:rPr lang="en-US" sz="1600" dirty="0">
                <a:solidFill>
                  <a:schemeClr val="bg1"/>
                </a:solidFill>
              </a:rPr>
              <a:t> (Renew, DK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Timeline to be decided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Revise </a:t>
            </a:r>
            <a:r>
              <a:rPr lang="en-US" sz="1600" b="1" dirty="0">
                <a:solidFill>
                  <a:srgbClr val="002060"/>
                </a:solidFill>
              </a:rPr>
              <a:t>Art. 15 CFP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Lack of </a:t>
            </a:r>
            <a:r>
              <a:rPr lang="en-US" sz="1600" dirty="0" smtClean="0">
                <a:solidFill>
                  <a:schemeClr val="bg1"/>
                </a:solidFill>
              </a:rPr>
              <a:t>social &amp; safety impact </a:t>
            </a:r>
            <a:r>
              <a:rPr lang="en-US" sz="1600" dirty="0">
                <a:solidFill>
                  <a:schemeClr val="bg1"/>
                </a:solidFill>
              </a:rPr>
              <a:t>assessment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Contradiction </a:t>
            </a:r>
            <a:r>
              <a:rPr lang="en-US" sz="1600" dirty="0">
                <a:solidFill>
                  <a:schemeClr val="bg1"/>
                </a:solidFill>
              </a:rPr>
              <a:t>between Art. 15 CFP and social legislation (Directive 2017/159 implementing ILO </a:t>
            </a:r>
            <a:r>
              <a:rPr lang="en-US" sz="1600" dirty="0" smtClean="0">
                <a:solidFill>
                  <a:schemeClr val="bg1"/>
                </a:solidFill>
              </a:rPr>
              <a:t>C188)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Socio-economic </a:t>
            </a:r>
            <a:r>
              <a:rPr lang="en-US" sz="1600" dirty="0">
                <a:solidFill>
                  <a:schemeClr val="bg1"/>
                </a:solidFill>
              </a:rPr>
              <a:t>loses: </a:t>
            </a:r>
            <a:r>
              <a:rPr lang="en-US" sz="1600" dirty="0" smtClean="0">
                <a:solidFill>
                  <a:schemeClr val="bg1"/>
                </a:solidFill>
              </a:rPr>
              <a:t>underutilization of quotas &amp; undersize </a:t>
            </a:r>
            <a:r>
              <a:rPr lang="en-US" sz="1600" dirty="0">
                <a:solidFill>
                  <a:schemeClr val="bg1"/>
                </a:solidFill>
              </a:rPr>
              <a:t>fish </a:t>
            </a:r>
            <a:r>
              <a:rPr lang="en-US" sz="1600" dirty="0" smtClean="0">
                <a:solidFill>
                  <a:schemeClr val="bg1"/>
                </a:solidFill>
              </a:rPr>
              <a:t>not </a:t>
            </a:r>
            <a:r>
              <a:rPr lang="en-US" sz="1600" dirty="0">
                <a:solidFill>
                  <a:schemeClr val="bg1"/>
                </a:solidFill>
              </a:rPr>
              <a:t>for human consumption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Knock-on effects (cod case)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Lack of accurate scientific </a:t>
            </a:r>
            <a:r>
              <a:rPr lang="en-US" sz="1600" dirty="0" smtClean="0">
                <a:solidFill>
                  <a:schemeClr val="bg1"/>
                </a:solidFill>
              </a:rPr>
              <a:t>advice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Selectivity has its limits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Amendments report (first draft done)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Fishing Opportunities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STECF </a:t>
            </a:r>
            <a:r>
              <a:rPr lang="en-US" sz="1600" b="1" dirty="0" smtClean="0">
                <a:solidFill>
                  <a:srgbClr val="002060"/>
                </a:solidFill>
              </a:rPr>
              <a:t>/ Commission Communication: </a:t>
            </a:r>
            <a:r>
              <a:rPr lang="en-US" sz="1600" dirty="0" smtClean="0">
                <a:solidFill>
                  <a:schemeClr val="bg1"/>
                </a:solidFill>
              </a:rPr>
              <a:t>annual </a:t>
            </a:r>
            <a:r>
              <a:rPr lang="en-US" sz="1600" dirty="0">
                <a:solidFill>
                  <a:schemeClr val="bg1"/>
                </a:solidFill>
              </a:rPr>
              <a:t>report performance </a:t>
            </a:r>
            <a:r>
              <a:rPr lang="en-US" sz="1600" dirty="0" smtClean="0">
                <a:solidFill>
                  <a:schemeClr val="bg1"/>
                </a:solidFill>
              </a:rPr>
              <a:t>CFP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Fishing opportunities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b="1" dirty="0">
                <a:solidFill>
                  <a:srgbClr val="002060"/>
                </a:solidFill>
              </a:rPr>
              <a:t>TAC Regulations</a:t>
            </a:r>
            <a:r>
              <a:rPr lang="en-US" sz="1600" dirty="0" smtClean="0">
                <a:solidFill>
                  <a:schemeClr val="bg1"/>
                </a:solidFill>
              </a:rPr>
              <a:t>) Baltic, </a:t>
            </a:r>
            <a:r>
              <a:rPr lang="en-US" sz="1600" dirty="0" err="1" smtClean="0">
                <a:solidFill>
                  <a:schemeClr val="bg1"/>
                </a:solidFill>
              </a:rPr>
              <a:t>NEAtlantic</a:t>
            </a:r>
            <a:r>
              <a:rPr lang="en-US" sz="1600" dirty="0" smtClean="0">
                <a:solidFill>
                  <a:schemeClr val="bg1"/>
                </a:solidFill>
              </a:rPr>
              <a:t> and deep-sea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FAO </a:t>
            </a:r>
            <a:r>
              <a:rPr lang="en-US" sz="1600" b="1" dirty="0">
                <a:solidFill>
                  <a:srgbClr val="002060"/>
                </a:solidFill>
              </a:rPr>
              <a:t>Sofia </a:t>
            </a:r>
            <a:r>
              <a:rPr lang="en-US" sz="1600" dirty="0" smtClean="0">
                <a:solidFill>
                  <a:schemeClr val="bg1"/>
                </a:solidFill>
              </a:rPr>
              <a:t>report 2020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Actions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Response to public consultations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Press releases </a:t>
            </a:r>
            <a:r>
              <a:rPr lang="mr-IN" sz="1600" dirty="0" smtClean="0">
                <a:solidFill>
                  <a:schemeClr val="bg1"/>
                </a:solidFill>
              </a:rPr>
              <a:t>–</a:t>
            </a:r>
            <a:r>
              <a:rPr lang="en-US" sz="1600" dirty="0" smtClean="0">
                <a:solidFill>
                  <a:schemeClr val="bg1"/>
                </a:solidFill>
              </a:rPr>
              <a:t> good progress fish stocks NE Atlantic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Focus on socio-economic considerations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In context with other policies and topics (</a:t>
            </a:r>
            <a:r>
              <a:rPr lang="en-US" sz="1600" dirty="0" err="1" smtClean="0">
                <a:solidFill>
                  <a:schemeClr val="bg1"/>
                </a:solidFill>
              </a:rPr>
              <a:t>Covid</a:t>
            </a:r>
            <a:r>
              <a:rPr lang="en-US" sz="1600" dirty="0" smtClean="0">
                <a:solidFill>
                  <a:schemeClr val="bg1"/>
                </a:solidFill>
              </a:rPr>
              <a:t>, Brexit, MPAs, LO, fisheries management issues, MSY</a:t>
            </a:r>
            <a:r>
              <a:rPr lang="mr-IN" sz="1600" dirty="0" smtClean="0">
                <a:solidFill>
                  <a:schemeClr val="bg1"/>
                </a:solidFill>
              </a:rPr>
              <a:t>…</a:t>
            </a:r>
            <a:r>
              <a:rPr lang="es-E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Rebuilding fish stocks in the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Mediterranean Sea: assessment and next </a:t>
            </a:r>
            <a:r>
              <a:rPr lang="en-US" sz="1600" b="1" dirty="0" smtClean="0">
                <a:solidFill>
                  <a:srgbClr val="002060"/>
                </a:solidFill>
              </a:rPr>
              <a:t>steps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2019/2178 (INI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Rapporteur: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err="1">
                <a:solidFill>
                  <a:schemeClr val="bg1"/>
                </a:solidFill>
              </a:rPr>
              <a:t>Stancanelli</a:t>
            </a:r>
            <a:r>
              <a:rPr lang="en-US" sz="1600" dirty="0">
                <a:solidFill>
                  <a:schemeClr val="bg1"/>
                </a:solidFill>
              </a:rPr>
              <a:t> (ECR, It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Letter on </a:t>
            </a:r>
            <a:r>
              <a:rPr lang="en-US" sz="1600" dirty="0">
                <a:solidFill>
                  <a:schemeClr val="bg1"/>
                </a:solidFill>
              </a:rPr>
              <a:t>Western Mediterranean </a:t>
            </a:r>
            <a:r>
              <a:rPr lang="en-US" sz="1600" dirty="0" smtClean="0">
                <a:solidFill>
                  <a:schemeClr val="bg1"/>
                </a:solidFill>
              </a:rPr>
              <a:t>MAP</a:t>
            </a: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PECH hearing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Press release effort cuts</a:t>
            </a: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Amendments will follow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8" y="170837"/>
            <a:ext cx="11123567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External Dimension of the </a:t>
            </a:r>
            <a:r>
              <a:rPr lang="en-US" b="1" dirty="0" smtClean="0">
                <a:solidFill>
                  <a:srgbClr val="FFFFFF"/>
                </a:solidFill>
              </a:rPr>
              <a:t>CFP </a:t>
            </a:r>
            <a:r>
              <a:rPr lang="mr-IN" b="1" dirty="0" smtClean="0">
                <a:solidFill>
                  <a:srgbClr val="FFFFFF"/>
                </a:solidFill>
              </a:rPr>
              <a:t>–</a:t>
            </a:r>
            <a:r>
              <a:rPr lang="en-US" b="1" dirty="0" smtClean="0">
                <a:solidFill>
                  <a:srgbClr val="FFFFFF"/>
                </a:solidFill>
              </a:rPr>
              <a:t> Super year 2021 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Protocol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Senegal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(adopted)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Protocol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Seychelles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(adopted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Protocol Cook Islands </a:t>
            </a:r>
            <a:r>
              <a:rPr lang="en-US" sz="1600" dirty="0">
                <a:solidFill>
                  <a:schemeClr val="bg1"/>
                </a:solidFill>
              </a:rPr>
              <a:t>(December in PECH (tbc</a:t>
            </a:r>
            <a:r>
              <a:rPr lang="en-US" sz="1600" dirty="0" smtClean="0">
                <a:solidFill>
                  <a:schemeClr val="bg1"/>
                </a:solidFill>
              </a:rPr>
              <a:t>))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Protocol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Mauritania </a:t>
            </a:r>
            <a:r>
              <a:rPr lang="en-US" sz="1600" dirty="0">
                <a:solidFill>
                  <a:schemeClr val="bg1"/>
                </a:solidFill>
              </a:rPr>
              <a:t>(December in PECH (tbc</a:t>
            </a:r>
            <a:r>
              <a:rPr lang="en-US" sz="1600" dirty="0" smtClean="0">
                <a:solidFill>
                  <a:schemeClr val="bg1"/>
                </a:solidFill>
              </a:rPr>
              <a:t>))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IOTC </a:t>
            </a:r>
            <a:r>
              <a:rPr lang="en-US" sz="1600" b="1" dirty="0">
                <a:solidFill>
                  <a:srgbClr val="002060"/>
                </a:solidFill>
              </a:rPr>
              <a:t>annual </a:t>
            </a:r>
            <a:r>
              <a:rPr lang="en-US" sz="1600" b="1" dirty="0" smtClean="0">
                <a:solidFill>
                  <a:srgbClr val="002060"/>
                </a:solidFill>
              </a:rPr>
              <a:t>meeting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NAFO transposition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(ongoing) MEP </a:t>
            </a:r>
            <a:r>
              <a:rPr lang="en-US" sz="1600" dirty="0" err="1" smtClean="0">
                <a:solidFill>
                  <a:schemeClr val="bg1"/>
                </a:solidFill>
              </a:rPr>
              <a:t>Carvalhais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ICCAT annual meeting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(ongoing)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EU’s </a:t>
            </a:r>
            <a:r>
              <a:rPr lang="en-US" sz="1600" b="1" dirty="0">
                <a:solidFill>
                  <a:srgbClr val="002060"/>
                </a:solidFill>
              </a:rPr>
              <a:t>external fishing </a:t>
            </a:r>
            <a:r>
              <a:rPr lang="en-US" sz="1600" b="1" dirty="0" smtClean="0">
                <a:solidFill>
                  <a:srgbClr val="002060"/>
                </a:solidFill>
              </a:rPr>
              <a:t>fleet </a:t>
            </a:r>
            <a:r>
              <a:rPr lang="en-US" sz="1600" b="1" dirty="0">
                <a:solidFill>
                  <a:srgbClr val="002060"/>
                </a:solidFill>
              </a:rPr>
              <a:t>the most transparent, accountable and sustainable </a:t>
            </a:r>
            <a:r>
              <a:rPr lang="en-US" sz="1600" b="1" dirty="0" smtClean="0">
                <a:solidFill>
                  <a:srgbClr val="002060"/>
                </a:solidFill>
              </a:rPr>
              <a:t>globally (NGOs)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Monitor and support SFPA legislative developments where needed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Support actions from members regarding RFMOs, particularly as </a:t>
            </a:r>
            <a:r>
              <a:rPr lang="en-US" sz="1600" dirty="0">
                <a:solidFill>
                  <a:schemeClr val="bg1"/>
                </a:solidFill>
              </a:rPr>
              <a:t>observer in ICCAT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Contribute to the possible revision of the external dimension of the CFP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Contribute to </a:t>
            </a:r>
            <a:r>
              <a:rPr lang="en-US" sz="1600" b="1" dirty="0">
                <a:solidFill>
                  <a:srgbClr val="002060"/>
                </a:solidFill>
              </a:rPr>
              <a:t>BBNJ, CITES, IUCN and CBD </a:t>
            </a:r>
            <a:r>
              <a:rPr lang="en-US" sz="1600" dirty="0" smtClean="0">
                <a:solidFill>
                  <a:schemeClr val="bg1"/>
                </a:solidFill>
              </a:rPr>
              <a:t>discussions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RFMOs are a good example of international fisheries </a:t>
            </a:r>
            <a:r>
              <a:rPr lang="en-US" sz="1600" dirty="0" smtClean="0">
                <a:solidFill>
                  <a:schemeClr val="bg1"/>
                </a:solidFill>
              </a:rPr>
              <a:t>management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Tackle IUU fishing </a:t>
            </a:r>
            <a:r>
              <a:rPr lang="en-US" sz="1600" dirty="0" smtClean="0">
                <a:solidFill>
                  <a:schemeClr val="bg1"/>
                </a:solidFill>
              </a:rPr>
              <a:t>practices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SFPAs </a:t>
            </a:r>
            <a:r>
              <a:rPr lang="en-US" sz="1600" dirty="0" smtClean="0">
                <a:solidFill>
                  <a:schemeClr val="bg1"/>
                </a:solidFill>
              </a:rPr>
              <a:t>most </a:t>
            </a:r>
            <a:r>
              <a:rPr lang="en-US" sz="1600" dirty="0">
                <a:solidFill>
                  <a:schemeClr val="bg1"/>
                </a:solidFill>
              </a:rPr>
              <a:t>transparent agreements </a:t>
            </a:r>
            <a:r>
              <a:rPr lang="en-US" sz="1600" dirty="0" smtClean="0">
                <a:solidFill>
                  <a:schemeClr val="bg1"/>
                </a:solidFill>
              </a:rPr>
              <a:t>&amp; </a:t>
            </a:r>
            <a:r>
              <a:rPr lang="en-US" sz="1600" dirty="0">
                <a:solidFill>
                  <a:schemeClr val="bg1"/>
                </a:solidFill>
              </a:rPr>
              <a:t>mutually beneficial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Trade Agreements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Social Dimension of the CFP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209550" y="2031207"/>
            <a:ext cx="3164437" cy="3948174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Reduction </a:t>
            </a:r>
            <a:r>
              <a:rPr lang="en-US" sz="1600" dirty="0">
                <a:solidFill>
                  <a:schemeClr val="bg1"/>
                </a:solidFill>
              </a:rPr>
              <a:t>trend of </a:t>
            </a:r>
            <a:r>
              <a:rPr lang="en-US" sz="1600" b="1" dirty="0">
                <a:solidFill>
                  <a:srgbClr val="002060"/>
                </a:solidFill>
              </a:rPr>
              <a:t>employment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(&lt;22.000 fishing vessels less in 20y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Lack </a:t>
            </a:r>
            <a:r>
              <a:rPr lang="en-US" sz="1600" dirty="0">
                <a:solidFill>
                  <a:schemeClr val="bg1"/>
                </a:solidFill>
              </a:rPr>
              <a:t>of </a:t>
            </a:r>
            <a:r>
              <a:rPr lang="en-US" sz="1600" b="1" dirty="0">
                <a:solidFill>
                  <a:srgbClr val="002060"/>
                </a:solidFill>
              </a:rPr>
              <a:t>generational </a:t>
            </a:r>
            <a:r>
              <a:rPr lang="en-US" sz="1600" b="1" dirty="0" smtClean="0">
                <a:solidFill>
                  <a:srgbClr val="002060"/>
                </a:solidFill>
              </a:rPr>
              <a:t>change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High </a:t>
            </a:r>
            <a:r>
              <a:rPr lang="en-US" sz="1600" dirty="0">
                <a:solidFill>
                  <a:schemeClr val="bg1"/>
                </a:solidFill>
              </a:rPr>
              <a:t>number of </a:t>
            </a:r>
            <a:r>
              <a:rPr lang="en-US" sz="1600" b="1" dirty="0">
                <a:solidFill>
                  <a:srgbClr val="002060"/>
                </a:solidFill>
              </a:rPr>
              <a:t>fatalities and </a:t>
            </a:r>
            <a:r>
              <a:rPr lang="en-US" sz="1600" b="1" dirty="0" smtClean="0">
                <a:solidFill>
                  <a:srgbClr val="002060"/>
                </a:solidFill>
              </a:rPr>
              <a:t>accidents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Vulnerability </a:t>
            </a:r>
            <a:r>
              <a:rPr lang="en-US" sz="1600" dirty="0">
                <a:solidFill>
                  <a:schemeClr val="bg1"/>
                </a:solidFill>
              </a:rPr>
              <a:t>of </a:t>
            </a:r>
            <a:r>
              <a:rPr lang="en-US" sz="1600" b="1" dirty="0">
                <a:solidFill>
                  <a:srgbClr val="002060"/>
                </a:solidFill>
              </a:rPr>
              <a:t>migrant </a:t>
            </a:r>
            <a:r>
              <a:rPr lang="en-US" sz="1600" b="1" dirty="0" smtClean="0">
                <a:solidFill>
                  <a:srgbClr val="002060"/>
                </a:solidFill>
              </a:rPr>
              <a:t>fishermen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Fishing </a:t>
            </a:r>
            <a:r>
              <a:rPr lang="en-US" sz="1600" b="1" dirty="0">
                <a:solidFill>
                  <a:srgbClr val="002060"/>
                </a:solidFill>
              </a:rPr>
              <a:t>capacity </a:t>
            </a:r>
            <a:r>
              <a:rPr lang="en-US" sz="1600" dirty="0">
                <a:solidFill>
                  <a:schemeClr val="bg1"/>
                </a:solidFill>
              </a:rPr>
              <a:t>measured as GT and </a:t>
            </a:r>
            <a:r>
              <a:rPr lang="en-US" sz="1600" dirty="0" smtClean="0">
                <a:solidFill>
                  <a:schemeClr val="bg1"/>
                </a:solidFill>
              </a:rPr>
              <a:t>kW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pt-BR" sz="1600" b="1" dirty="0" smtClean="0">
                <a:solidFill>
                  <a:srgbClr val="002060"/>
                </a:solidFill>
              </a:rPr>
              <a:t>Lack </a:t>
            </a:r>
            <a:r>
              <a:rPr lang="pt-BR" sz="1600" b="1" dirty="0" err="1" smtClean="0">
                <a:solidFill>
                  <a:srgbClr val="002060"/>
                </a:solidFill>
              </a:rPr>
              <a:t>of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EU standard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for the training and certification of </a:t>
            </a:r>
            <a:r>
              <a:rPr lang="en-US" sz="1600" dirty="0" smtClean="0">
                <a:solidFill>
                  <a:schemeClr val="bg1"/>
                </a:solidFill>
              </a:rPr>
              <a:t>fishers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3" y="2031207"/>
            <a:ext cx="4510498" cy="3948174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Promoting the ratification and implementation of international instruments setting standards on safety and working conditions in the fisheries </a:t>
            </a:r>
            <a:r>
              <a:rPr lang="en-US" sz="1600" b="1" dirty="0" smtClean="0">
                <a:solidFill>
                  <a:srgbClr val="002060"/>
                </a:solidFill>
              </a:rPr>
              <a:t>sector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Increase attractiveness </a:t>
            </a:r>
            <a:r>
              <a:rPr lang="en-US" sz="1600" dirty="0">
                <a:solidFill>
                  <a:schemeClr val="bg1"/>
                </a:solidFill>
              </a:rPr>
              <a:t>and facilitate the incorporation of young fishermen into the industry (EMFF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Directive </a:t>
            </a:r>
            <a:r>
              <a:rPr lang="en-US" sz="1600" dirty="0">
                <a:solidFill>
                  <a:schemeClr val="bg1"/>
                </a:solidFill>
              </a:rPr>
              <a:t>to transpose the IMO STCW-F Convention (on training and safety) into EU law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Alignment </a:t>
            </a:r>
            <a:r>
              <a:rPr lang="en-US" sz="1600" dirty="0">
                <a:solidFill>
                  <a:schemeClr val="bg1"/>
                </a:solidFill>
              </a:rPr>
              <a:t>of Trade and IUU policies with </a:t>
            </a:r>
            <a:r>
              <a:rPr lang="en-US" sz="1600" dirty="0" err="1">
                <a:solidFill>
                  <a:schemeClr val="bg1"/>
                </a:solidFill>
              </a:rPr>
              <a:t>labour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policy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Improving </a:t>
            </a:r>
            <a:r>
              <a:rPr lang="en-US" sz="1600" dirty="0">
                <a:solidFill>
                  <a:schemeClr val="bg1"/>
                </a:solidFill>
              </a:rPr>
              <a:t>on board safety and navigation security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402319" y="2031207"/>
            <a:ext cx="3655002" cy="3948174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EESC social dimension of </a:t>
            </a:r>
            <a:r>
              <a:rPr lang="en-US" sz="1600" b="1" dirty="0" smtClean="0">
                <a:solidFill>
                  <a:srgbClr val="002060"/>
                </a:solidFill>
              </a:rPr>
              <a:t>the CFP</a:t>
            </a: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EU </a:t>
            </a:r>
            <a:r>
              <a:rPr lang="en-US" sz="1600" b="1" dirty="0">
                <a:solidFill>
                  <a:srgbClr val="002060"/>
                </a:solidFill>
              </a:rPr>
              <a:t>Social Dialogue </a:t>
            </a:r>
            <a:r>
              <a:rPr lang="en-US" sz="1600" dirty="0">
                <a:solidFill>
                  <a:schemeClr val="bg1"/>
                </a:solidFill>
              </a:rPr>
              <a:t>Committee </a:t>
            </a:r>
            <a:r>
              <a:rPr lang="en-US" sz="1600" dirty="0" smtClean="0">
                <a:solidFill>
                  <a:schemeClr val="bg1"/>
                </a:solidFill>
              </a:rPr>
              <a:t>for Sea </a:t>
            </a:r>
            <a:r>
              <a:rPr lang="en-US" sz="1600" dirty="0">
                <a:solidFill>
                  <a:schemeClr val="bg1"/>
                </a:solidFill>
              </a:rPr>
              <a:t>Fisheries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Social Partners Project </a:t>
            </a:r>
            <a:r>
              <a:rPr lang="en-US" sz="1600" i="1" dirty="0" smtClean="0">
                <a:solidFill>
                  <a:schemeClr val="bg1"/>
                </a:solidFill>
              </a:rPr>
              <a:t>Pillars of the Sea II ❶ </a:t>
            </a:r>
            <a:r>
              <a:rPr lang="en-US" sz="1600" dirty="0" smtClean="0">
                <a:solidFill>
                  <a:schemeClr val="bg1"/>
                </a:solidFill>
              </a:rPr>
              <a:t>Development medical guidelines ❷ Development recruitment guidelines migrant fishers ❸ </a:t>
            </a:r>
            <a:r>
              <a:rPr lang="en-US" sz="1600" dirty="0">
                <a:solidFill>
                  <a:schemeClr val="bg1"/>
                </a:solidFill>
              </a:rPr>
              <a:t>Fisheries Speak’ app, an interactive </a:t>
            </a:r>
            <a:r>
              <a:rPr lang="en-US" sz="1600" dirty="0" smtClean="0">
                <a:solidFill>
                  <a:schemeClr val="bg1"/>
                </a:solidFill>
              </a:rPr>
              <a:t>glossary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‘19-’22,</a:t>
            </a:r>
            <a:r>
              <a:rPr lang="en-US" sz="1600" b="1" dirty="0" smtClean="0">
                <a:solidFill>
                  <a:srgbClr val="002060"/>
                </a:solidFill>
              </a:rPr>
              <a:t> EMFF project </a:t>
            </a:r>
            <a:r>
              <a:rPr lang="en-US" sz="1600" dirty="0" smtClean="0">
                <a:solidFill>
                  <a:schemeClr val="bg1"/>
                </a:solidFill>
              </a:rPr>
              <a:t>CTP, </a:t>
            </a:r>
            <a:r>
              <a:rPr lang="en-US" sz="1600" dirty="0">
                <a:solidFill>
                  <a:schemeClr val="bg1"/>
                </a:solidFill>
              </a:rPr>
              <a:t>Setting the standard for sustainable fishing </a:t>
            </a:r>
            <a:r>
              <a:rPr lang="en-US" sz="1600" dirty="0" smtClean="0">
                <a:solidFill>
                  <a:schemeClr val="bg1"/>
                </a:solidFill>
              </a:rPr>
              <a:t>training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‘19-’22, </a:t>
            </a:r>
            <a:r>
              <a:rPr lang="en-US" sz="1600" b="1" dirty="0" smtClean="0">
                <a:solidFill>
                  <a:srgbClr val="002060"/>
                </a:solidFill>
              </a:rPr>
              <a:t>Erasmus </a:t>
            </a:r>
            <a:r>
              <a:rPr lang="en-US" sz="1600" b="1" dirty="0">
                <a:solidFill>
                  <a:srgbClr val="002060"/>
                </a:solidFill>
              </a:rPr>
              <a:t>+ </a:t>
            </a:r>
            <a:r>
              <a:rPr lang="en-US" sz="1600" b="1" dirty="0" smtClean="0">
                <a:solidFill>
                  <a:srgbClr val="002060"/>
                </a:solidFill>
              </a:rPr>
              <a:t>project </a:t>
            </a:r>
            <a:r>
              <a:rPr lang="en-US" sz="1600" dirty="0" smtClean="0">
                <a:solidFill>
                  <a:schemeClr val="bg1"/>
                </a:solidFill>
              </a:rPr>
              <a:t>VRME Virtual </a:t>
            </a:r>
            <a:r>
              <a:rPr lang="en-US" sz="1600" dirty="0">
                <a:solidFill>
                  <a:schemeClr val="bg1"/>
                </a:solidFill>
              </a:rPr>
              <a:t>Reality for Maritime </a:t>
            </a:r>
            <a:r>
              <a:rPr lang="en-US" sz="1600" dirty="0" smtClean="0">
                <a:solidFill>
                  <a:schemeClr val="bg1"/>
                </a:solidFill>
              </a:rPr>
              <a:t>Emergencies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Contribute to 2019/2161(</a:t>
            </a:r>
            <a:r>
              <a:rPr lang="en-US" sz="1600" b="1" dirty="0">
                <a:solidFill>
                  <a:srgbClr val="002060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98008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06" y="980088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90" y="938166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INI report: Fishers for the </a:t>
            </a:r>
            <a:r>
              <a:rPr lang="en-US" b="1" dirty="0" smtClean="0">
                <a:solidFill>
                  <a:srgbClr val="FFFFFF"/>
                </a:solidFill>
              </a:rPr>
              <a:t>future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2019/2161(INI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Rapporteur</a:t>
            </a:r>
            <a:r>
              <a:rPr lang="en-US" sz="1600" b="1" dirty="0">
                <a:solidFill>
                  <a:srgbClr val="002060"/>
                </a:solidFill>
              </a:rPr>
              <a:t>: Pizarro </a:t>
            </a:r>
            <a:r>
              <a:rPr lang="en-US" sz="1600" dirty="0">
                <a:solidFill>
                  <a:schemeClr val="bg1"/>
                </a:solidFill>
              </a:rPr>
              <a:t>(S&amp;D, PT)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Timeline to be decided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Europêche contributed to the PECH briefing report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Promote </a:t>
            </a:r>
            <a:r>
              <a:rPr lang="en-US" sz="1600" b="1" dirty="0">
                <a:solidFill>
                  <a:srgbClr val="002060"/>
                </a:solidFill>
              </a:rPr>
              <a:t>the fishermen's profession and the sector's generational </a:t>
            </a:r>
            <a:r>
              <a:rPr lang="en-US" sz="1600" b="1" dirty="0" smtClean="0">
                <a:solidFill>
                  <a:srgbClr val="002060"/>
                </a:solidFill>
              </a:rPr>
              <a:t>renewal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Improve statistics and image of </a:t>
            </a:r>
            <a:r>
              <a:rPr lang="en-US" sz="1600" dirty="0">
                <a:solidFill>
                  <a:schemeClr val="bg1"/>
                </a:solidFill>
              </a:rPr>
              <a:t>the sector (missing </a:t>
            </a:r>
            <a:r>
              <a:rPr lang="en-US" sz="1600" dirty="0" err="1">
                <a:solidFill>
                  <a:schemeClr val="bg1"/>
                </a:solidFill>
              </a:rPr>
              <a:t>modernisation</a:t>
            </a:r>
            <a:r>
              <a:rPr lang="en-US" sz="1600" dirty="0">
                <a:solidFill>
                  <a:schemeClr val="bg1"/>
                </a:solidFill>
              </a:rPr>
              <a:t> of the fleet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Improve working conditions and habitability on board </a:t>
            </a:r>
            <a:r>
              <a:rPr lang="en-US" sz="1600" dirty="0" smtClean="0">
                <a:solidFill>
                  <a:schemeClr val="bg1"/>
                </a:solidFill>
              </a:rPr>
              <a:t>(Missing C188 + Directive on control + Social GTs)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Call </a:t>
            </a:r>
            <a:r>
              <a:rPr lang="en-US" sz="1600" dirty="0">
                <a:solidFill>
                  <a:schemeClr val="bg1"/>
                </a:solidFill>
              </a:rPr>
              <a:t>for a harmonized training and certification </a:t>
            </a:r>
            <a:r>
              <a:rPr lang="en-US" sz="1600" dirty="0" smtClean="0">
                <a:solidFill>
                  <a:schemeClr val="bg1"/>
                </a:solidFill>
              </a:rPr>
              <a:t>system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(Missing STCW-F Directive)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Increase </a:t>
            </a:r>
            <a:r>
              <a:rPr lang="en-US" sz="1600" dirty="0">
                <a:solidFill>
                  <a:schemeClr val="bg1"/>
                </a:solidFill>
              </a:rPr>
              <a:t>women's visibility and ensure equal access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Balanced draft report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(including </a:t>
            </a:r>
            <a:r>
              <a:rPr lang="en-US" sz="1600" dirty="0" smtClean="0">
                <a:solidFill>
                  <a:schemeClr val="bg1"/>
                </a:solidFill>
              </a:rPr>
              <a:t>our ideas </a:t>
            </a:r>
            <a:r>
              <a:rPr lang="en-US" sz="1600" dirty="0">
                <a:solidFill>
                  <a:schemeClr val="bg1"/>
                </a:solidFill>
              </a:rPr>
              <a:t>not goals)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Meeting in SSDC Plenary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Amendments report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0886"/>
            <a:ext cx="12192000" cy="61769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87596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1950" y="49899"/>
            <a:ext cx="9144000" cy="1376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FF00"/>
                </a:solidFill>
              </a:rPr>
              <a:t>Active engagement with EU Institutions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6" name="Shape 1005"/>
          <p:cNvSpPr/>
          <p:nvPr/>
        </p:nvSpPr>
        <p:spPr>
          <a:xfrm>
            <a:off x="7470993" y="1280216"/>
            <a:ext cx="2106745" cy="2141934"/>
          </a:xfrm>
          <a:prstGeom prst="rect">
            <a:avLst/>
          </a:prstGeom>
          <a:solidFill>
            <a:srgbClr val="AFABAB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Rational </a:t>
            </a:r>
            <a:r>
              <a:rPr lang="en-GB" sz="1600" b="1" dirty="0">
                <a:solidFill>
                  <a:schemeClr val="bg1"/>
                </a:solidFill>
              </a:rPr>
              <a:t>&amp; </a:t>
            </a:r>
            <a:r>
              <a:rPr lang="en-GB" sz="1600" b="1" dirty="0" smtClean="0">
                <a:solidFill>
                  <a:schemeClr val="bg1"/>
                </a:solidFill>
              </a:rPr>
              <a:t>credible   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  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Compromise</a:t>
            </a:r>
            <a:endParaRPr lang="en-GB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Collaborate </a:t>
            </a:r>
            <a:r>
              <a:rPr lang="en-GB" sz="1600" dirty="0">
                <a:solidFill>
                  <a:schemeClr val="bg1"/>
                </a:solidFill>
              </a:rPr>
              <a:t>with respected NGOs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Proactive not reactive</a:t>
            </a:r>
            <a:endParaRPr lang="en-GB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Offer solutions not deniers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1005"/>
          <p:cNvSpPr/>
          <p:nvPr/>
        </p:nvSpPr>
        <p:spPr>
          <a:xfrm>
            <a:off x="2795973" y="1261924"/>
            <a:ext cx="2106745" cy="2144403"/>
          </a:xfrm>
          <a:prstGeom prst="rect">
            <a:avLst/>
          </a:prstGeom>
          <a:solidFill>
            <a:srgbClr val="3B3838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Science on our side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Good state of stocks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Management works!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100% seas sustainably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managed 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NOT 30% MPAs</a:t>
            </a:r>
            <a:endParaRPr lang="en-GB" sz="1600" b="1" dirty="0" smtClean="0">
              <a:solidFill>
                <a:schemeClr val="bg1"/>
              </a:solidFill>
            </a:endParaRPr>
          </a:p>
        </p:txBody>
      </p:sp>
      <p:sp>
        <p:nvSpPr>
          <p:cNvPr id="17" name="Shape 1005"/>
          <p:cNvSpPr/>
          <p:nvPr/>
        </p:nvSpPr>
        <p:spPr>
          <a:xfrm>
            <a:off x="458462" y="3567784"/>
            <a:ext cx="2106745" cy="2141934"/>
          </a:xfrm>
          <a:prstGeom prst="rect">
            <a:avLst/>
          </a:prstGeom>
          <a:solidFill>
            <a:srgbClr val="181717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Fishermen matter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Social Dimension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500" dirty="0">
              <a:solidFill>
                <a:schemeClr val="bg1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prstClr val="white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Shape 1003"/>
          <p:cNvSpPr/>
          <p:nvPr/>
        </p:nvSpPr>
        <p:spPr>
          <a:xfrm>
            <a:off x="2795974" y="3561635"/>
            <a:ext cx="2106745" cy="2124836"/>
          </a:xfrm>
          <a:prstGeom prst="rect">
            <a:avLst/>
          </a:prstGeom>
          <a:solidFill>
            <a:schemeClr val="bg2">
              <a:lumMod val="25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prstClr val="white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prstClr val="white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prstClr val="white"/>
                </a:solidFill>
              </a:rPr>
              <a:t>Level </a:t>
            </a:r>
            <a:r>
              <a:rPr lang="en-GB" sz="1600" b="1" dirty="0">
                <a:solidFill>
                  <a:prstClr val="white"/>
                </a:solidFill>
              </a:rPr>
              <a:t>Playing </a:t>
            </a:r>
            <a:r>
              <a:rPr lang="en-GB" sz="1600" b="1" dirty="0" smtClean="0">
                <a:solidFill>
                  <a:prstClr val="white"/>
                </a:solidFill>
              </a:rPr>
              <a:t>Field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prstClr val="white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EU </a:t>
            </a:r>
            <a:r>
              <a:rPr lang="en-GB" sz="1600" dirty="0">
                <a:solidFill>
                  <a:schemeClr val="bg1"/>
                </a:solidFill>
              </a:rPr>
              <a:t>leadership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Similar rules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Equal </a:t>
            </a:r>
            <a:r>
              <a:rPr lang="en-GB" sz="1600" dirty="0" smtClean="0">
                <a:solidFill>
                  <a:schemeClr val="bg1"/>
                </a:solidFill>
              </a:rPr>
              <a:t>treatment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All users of the sea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EU/Non-EU products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Fresh/processed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Shape 1003"/>
          <p:cNvSpPr/>
          <p:nvPr/>
        </p:nvSpPr>
        <p:spPr>
          <a:xfrm>
            <a:off x="5133483" y="1261924"/>
            <a:ext cx="2106745" cy="2124836"/>
          </a:xfrm>
          <a:prstGeom prst="rect">
            <a:avLst/>
          </a:prstGeom>
          <a:solidFill>
            <a:schemeClr val="bg2">
              <a:lumMod val="5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Real life experiences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500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Powerful allies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500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5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500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1" name="Shape 1005"/>
          <p:cNvSpPr/>
          <p:nvPr/>
        </p:nvSpPr>
        <p:spPr>
          <a:xfrm>
            <a:off x="5133483" y="3567784"/>
            <a:ext cx="2106745" cy="2141934"/>
          </a:xfrm>
          <a:prstGeom prst="rect">
            <a:avLst/>
          </a:prstGeom>
          <a:solidFill>
            <a:srgbClr val="767171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rgbClr val="FFFFFF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rgbClr val="FFFFFF"/>
                </a:solidFill>
              </a:rPr>
              <a:t>Inform</a:t>
            </a:r>
            <a:r>
              <a:rPr lang="en-GB" sz="1600" b="1" dirty="0" smtClean="0"/>
              <a:t> </a:t>
            </a:r>
            <a:r>
              <a:rPr lang="en-GB" sz="1600" b="1" dirty="0"/>
              <a:t>MEPs </a:t>
            </a:r>
            <a:endParaRPr lang="en-GB" sz="1600" b="1" dirty="0" smtClean="0"/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/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err="1">
                <a:solidFill>
                  <a:schemeClr val="bg1"/>
                </a:solidFill>
              </a:rPr>
              <a:t>Europ</a:t>
            </a:r>
            <a:r>
              <a:rPr lang="es-ES" sz="1600" dirty="0" err="1">
                <a:solidFill>
                  <a:schemeClr val="bg1"/>
                </a:solidFill>
              </a:rPr>
              <a:t>êche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position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s-ES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PECH &amp; </a:t>
            </a:r>
            <a:r>
              <a:rPr lang="en-GB" sz="1600" dirty="0" smtClean="0">
                <a:solidFill>
                  <a:schemeClr val="bg1"/>
                </a:solidFill>
              </a:rPr>
              <a:t>amendments</a:t>
            </a:r>
            <a:endParaRPr lang="en-GB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Engage </a:t>
            </a:r>
            <a:r>
              <a:rPr lang="en-GB" sz="1600" dirty="0">
                <a:solidFill>
                  <a:schemeClr val="bg1"/>
                </a:solidFill>
              </a:rPr>
              <a:t>with assistants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”MEP briefings” </a:t>
            </a:r>
            <a:endParaRPr lang="en-GB" sz="1600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Shape 1003"/>
          <p:cNvSpPr/>
          <p:nvPr/>
        </p:nvSpPr>
        <p:spPr>
          <a:xfrm>
            <a:off x="458463" y="1282295"/>
            <a:ext cx="2106745" cy="2124836"/>
          </a:xfrm>
          <a:prstGeom prst="rect">
            <a:avLst/>
          </a:prstGeom>
          <a:solidFill>
            <a:schemeClr val="bg2">
              <a:lumMod val="1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New Narrative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5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Perfect protein</a:t>
            </a:r>
            <a:r>
              <a:rPr lang="en-GB" sz="1600" b="1" dirty="0" smtClean="0">
                <a:solidFill>
                  <a:schemeClr val="bg1"/>
                </a:solidFill>
              </a:rPr>
              <a:t>, f</a:t>
            </a:r>
            <a:r>
              <a:rPr lang="en-GB" sz="1600" dirty="0" smtClean="0">
                <a:solidFill>
                  <a:schemeClr val="bg1"/>
                </a:solidFill>
              </a:rPr>
              <a:t>ood security &amp; biodiversity, low CO</a:t>
            </a:r>
            <a:r>
              <a:rPr lang="en-GB" sz="1600" baseline="-25000" dirty="0" smtClean="0">
                <a:solidFill>
                  <a:schemeClr val="bg1"/>
                </a:solidFill>
              </a:rPr>
              <a:t>2</a:t>
            </a:r>
            <a:r>
              <a:rPr lang="en-GB" sz="1600" dirty="0" smtClean="0">
                <a:solidFill>
                  <a:schemeClr val="bg1"/>
                </a:solidFill>
              </a:rPr>
              <a:t> footprint, climate protection, marine litter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Part of the solution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sp>
        <p:nvSpPr>
          <p:cNvPr id="18" name="Shape 1005"/>
          <p:cNvSpPr/>
          <p:nvPr/>
        </p:nvSpPr>
        <p:spPr>
          <a:xfrm>
            <a:off x="7470993" y="3576333"/>
            <a:ext cx="2106745" cy="2141934"/>
          </a:xfrm>
          <a:prstGeom prst="rect">
            <a:avLst/>
          </a:prstGeom>
          <a:solidFill>
            <a:srgbClr val="AFABAB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       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Actively </a:t>
            </a:r>
            <a:r>
              <a:rPr lang="en-GB" sz="1600" b="1" dirty="0">
                <a:solidFill>
                  <a:schemeClr val="bg1"/>
                </a:solidFill>
              </a:rPr>
              <a:t>engage with the </a:t>
            </a:r>
            <a:r>
              <a:rPr lang="en-GB" sz="1600" b="1" dirty="0" smtClean="0">
                <a:solidFill>
                  <a:schemeClr val="bg1"/>
                </a:solidFill>
              </a:rPr>
              <a:t>Commission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Working Programme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Public </a:t>
            </a:r>
            <a:r>
              <a:rPr lang="en-GB" sz="1600" dirty="0">
                <a:solidFill>
                  <a:schemeClr val="bg1"/>
                </a:solidFill>
              </a:rPr>
              <a:t>Consultations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Meetings</a:t>
            </a: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500" dirty="0" smtClean="0">
              <a:solidFill>
                <a:schemeClr val="bg1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500" dirty="0">
              <a:solidFill>
                <a:schemeClr val="bg1"/>
              </a:solidFill>
            </a:endParaRPr>
          </a:p>
          <a:p>
            <a:pPr lvl="0" algn="ctr">
              <a:defRPr sz="3200">
                <a:solidFill>
                  <a:srgbClr val="FFFFFF"/>
                </a:solidFill>
              </a:defRPr>
            </a:pPr>
            <a:endParaRPr lang="en-GB" sz="1500" dirty="0" smtClean="0">
              <a:solidFill>
                <a:schemeClr val="bg1"/>
              </a:solidFill>
            </a:endParaRPr>
          </a:p>
          <a:p>
            <a:pPr marL="285750" lvl="0" indent="-285750" algn="ctr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500" dirty="0">
              <a:solidFill>
                <a:schemeClr val="bg1"/>
              </a:solidFill>
            </a:endParaRPr>
          </a:p>
          <a:p>
            <a:pPr marL="285750" lvl="0" indent="-285750" algn="ctr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prstClr val="white"/>
              </a:solidFill>
            </a:endParaRPr>
          </a:p>
          <a:p>
            <a:pPr marL="285750" indent="-285750" algn="ctr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4" name="Shape 1005"/>
          <p:cNvSpPr/>
          <p:nvPr/>
        </p:nvSpPr>
        <p:spPr>
          <a:xfrm>
            <a:off x="9808503" y="3576333"/>
            <a:ext cx="2106745" cy="2141934"/>
          </a:xfrm>
          <a:prstGeom prst="rect">
            <a:avLst/>
          </a:prstGeom>
          <a:solidFill>
            <a:srgbClr val="D0CECE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 Close </a:t>
            </a:r>
            <a:r>
              <a:rPr lang="en-GB" sz="1600" b="1" dirty="0">
                <a:solidFill>
                  <a:schemeClr val="bg1"/>
                </a:solidFill>
              </a:rPr>
              <a:t>contact with </a:t>
            </a:r>
            <a:r>
              <a:rPr lang="en-GB" sz="1600" b="1" dirty="0" smtClean="0">
                <a:solidFill>
                  <a:schemeClr val="bg1"/>
                </a:solidFill>
              </a:rPr>
              <a:t>the Commissioner and  Cabinet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Coordinate positions towards the Council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500" dirty="0">
              <a:solidFill>
                <a:schemeClr val="bg1"/>
              </a:solidFill>
            </a:endParaRPr>
          </a:p>
          <a:p>
            <a:pPr marL="285750" lvl="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prstClr val="white"/>
              </a:solidFill>
            </a:endParaRP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31" y="1202304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1278" y="1204799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69622" y="1206932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23246" y="1200313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931" y="3481253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42981" y="3481253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9622" y="3480246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40228" y="3480246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sz="36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58071" y="3480246"/>
            <a:ext cx="4044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916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Farm to Fork strategy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Communication </a:t>
            </a:r>
            <a:r>
              <a:rPr lang="nb-NO" sz="1600" dirty="0">
                <a:solidFill>
                  <a:schemeClr val="bg1"/>
                </a:solidFill>
              </a:rPr>
              <a:t>20.5.2020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PECH opinion (AGRI lead)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Rapporteur: </a:t>
            </a:r>
            <a:r>
              <a:rPr lang="en-US" sz="1600" b="1" dirty="0" smtClean="0">
                <a:solidFill>
                  <a:srgbClr val="002060"/>
                </a:solidFill>
              </a:rPr>
              <a:t>Bilbao </a:t>
            </a:r>
            <a:r>
              <a:rPr lang="en-US" sz="1600" dirty="0" smtClean="0">
                <a:solidFill>
                  <a:schemeClr val="bg1"/>
                </a:solidFill>
              </a:rPr>
              <a:t>(Renew, ES)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Timeline to be decided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Legislative </a:t>
            </a:r>
            <a:r>
              <a:rPr lang="en-US" sz="1600" b="1" dirty="0" smtClean="0">
                <a:solidFill>
                  <a:srgbClr val="002060"/>
                </a:solidFill>
              </a:rPr>
              <a:t>Impact</a:t>
            </a: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Marketing standards &amp; Consumer </a:t>
            </a:r>
            <a:r>
              <a:rPr lang="en-US" sz="1600" dirty="0" smtClean="0">
                <a:solidFill>
                  <a:schemeClr val="bg1"/>
                </a:solidFill>
              </a:rPr>
              <a:t>information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COM proposal 2021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7182578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Fishing </a:t>
            </a:r>
            <a:r>
              <a:rPr lang="en-US" sz="1600" b="1" dirty="0" smtClean="0">
                <a:solidFill>
                  <a:srgbClr val="002060"/>
                </a:solidFill>
              </a:rPr>
              <a:t>the </a:t>
            </a:r>
            <a:r>
              <a:rPr lang="en-US" sz="1600" b="1" dirty="0">
                <a:solidFill>
                  <a:srgbClr val="002060"/>
                </a:solidFill>
              </a:rPr>
              <a:t>most efficient, climate-smart system that provides healthy and sustainable food, while securing a decent living for EU </a:t>
            </a:r>
            <a:r>
              <a:rPr lang="en-US" sz="1600" b="1" dirty="0" smtClean="0">
                <a:solidFill>
                  <a:srgbClr val="002060"/>
                </a:solidFill>
              </a:rPr>
              <a:t>fishermen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Climate protection = lowest emissions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High </a:t>
            </a:r>
            <a:r>
              <a:rPr lang="en-US" sz="1600" dirty="0">
                <a:solidFill>
                  <a:schemeClr val="bg1"/>
                </a:solidFill>
              </a:rPr>
              <a:t>quality animal </a:t>
            </a:r>
            <a:r>
              <a:rPr lang="en-US" sz="1600" dirty="0" smtClean="0">
                <a:solidFill>
                  <a:schemeClr val="bg1"/>
                </a:solidFill>
              </a:rPr>
              <a:t>protein = healthy diets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Consumer information: origin and traceability for processed products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Marketing standards: sustainability and social ?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EU campaign: “consume fish: good for your health, good for the planet”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Level playing field: EU/non-EU products. No </a:t>
            </a:r>
            <a:r>
              <a:rPr lang="en-US" sz="1600" dirty="0">
                <a:solidFill>
                  <a:schemeClr val="bg1"/>
                </a:solidFill>
              </a:rPr>
              <a:t>commercial preferences for fish coming from countries connected to illegal fishing and serious </a:t>
            </a:r>
            <a:r>
              <a:rPr lang="en-US" sz="1600" dirty="0" err="1">
                <a:solidFill>
                  <a:schemeClr val="bg1"/>
                </a:solidFill>
              </a:rPr>
              <a:t>labour</a:t>
            </a:r>
            <a:r>
              <a:rPr lang="en-US" sz="1600" dirty="0">
                <a:solidFill>
                  <a:schemeClr val="bg1"/>
                </a:solidFill>
              </a:rPr>
              <a:t> abuse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7" y="1309211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Last but not least</a:t>
            </a:r>
            <a:r>
              <a:rPr lang="mr-IN" b="1" dirty="0" smtClean="0">
                <a:solidFill>
                  <a:srgbClr val="FFFFFF"/>
                </a:solidFill>
              </a:rPr>
              <a:t>…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199321" y="2535758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MSFD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chemeClr val="bg1"/>
                </a:solidFill>
              </a:rPr>
              <a:t>MSFD should not </a:t>
            </a:r>
            <a:r>
              <a:rPr lang="en-US" sz="1600" dirty="0" smtClean="0">
                <a:solidFill>
                  <a:schemeClr val="bg1"/>
                </a:solidFill>
              </a:rPr>
              <a:t>supersede </a:t>
            </a:r>
            <a:r>
              <a:rPr lang="en-US" sz="1600" dirty="0">
                <a:solidFill>
                  <a:schemeClr val="bg1"/>
                </a:solidFill>
              </a:rPr>
              <a:t>the CFP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Monitor and defend industry position in MSFD meetings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Coordinate fishing industry response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083583" y="2532671"/>
            <a:ext cx="2658838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rgbClr val="002060"/>
                </a:solidFill>
              </a:rPr>
              <a:t>Autonomous Tariff Quotas 2021.2023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dirty="0" smtClean="0">
                <a:solidFill>
                  <a:prstClr val="white"/>
                </a:solidFill>
              </a:rPr>
              <a:t>Eliminate </a:t>
            </a:r>
            <a:r>
              <a:rPr lang="en-US" sz="1600" dirty="0">
                <a:solidFill>
                  <a:prstClr val="white"/>
                </a:solidFill>
              </a:rPr>
              <a:t>zero tariff quota for important </a:t>
            </a:r>
            <a:r>
              <a:rPr lang="en-US" sz="1600" dirty="0" smtClean="0">
                <a:solidFill>
                  <a:prstClr val="white"/>
                </a:solidFill>
              </a:rPr>
              <a:t>species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dirty="0" smtClean="0">
                <a:solidFill>
                  <a:prstClr val="white"/>
                </a:solidFill>
              </a:rPr>
              <a:t>Sufficient raw materials supply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prstClr val="white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dirty="0" smtClean="0">
                <a:solidFill>
                  <a:prstClr val="white"/>
                </a:solidFill>
              </a:rPr>
              <a:t>Non-sustainable imports</a:t>
            </a:r>
            <a:endParaRPr lang="en-US" sz="1600" dirty="0">
              <a:solidFill>
                <a:prstClr val="white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dirty="0" smtClean="0">
                <a:solidFill>
                  <a:prstClr val="white"/>
                </a:solidFill>
              </a:rPr>
              <a:t>Unfair competition</a:t>
            </a:r>
            <a:endParaRPr lang="en-US" sz="1600" dirty="0">
              <a:solidFill>
                <a:prstClr val="white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93062" y="2516427"/>
            <a:ext cx="320833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>
                <a:solidFill>
                  <a:srgbClr val="002060"/>
                </a:solidFill>
              </a:rPr>
              <a:t>Europêche involvement in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rgbClr val="002060"/>
                </a:solidFill>
              </a:rPr>
              <a:t>Advisory Councils</a:t>
            </a:r>
            <a:endParaRPr lang="en-GB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chemeClr val="bg1"/>
                </a:solidFill>
              </a:rPr>
              <a:t>LDAC</a:t>
            </a:r>
            <a:r>
              <a:rPr lang="en-US" sz="1600" dirty="0">
                <a:solidFill>
                  <a:schemeClr val="bg1"/>
                </a:solidFill>
              </a:rPr>
              <a:t>: important contributions to key advice on SMEFF, ATQs, GSP schemes, Level Playing field, </a:t>
            </a:r>
            <a:r>
              <a:rPr lang="en-US" sz="1600" dirty="0" err="1">
                <a:solidFill>
                  <a:schemeClr val="bg1"/>
                </a:solidFill>
              </a:rPr>
              <a:t>Int</a:t>
            </a:r>
            <a:r>
              <a:rPr lang="en-US" sz="1600" dirty="0">
                <a:solidFill>
                  <a:schemeClr val="bg1"/>
                </a:solidFill>
              </a:rPr>
              <a:t> Ocean </a:t>
            </a:r>
            <a:r>
              <a:rPr lang="en-US" sz="1600" dirty="0" err="1">
                <a:solidFill>
                  <a:schemeClr val="bg1"/>
                </a:solidFill>
              </a:rPr>
              <a:t>Gov</a:t>
            </a:r>
            <a:r>
              <a:rPr lang="en-US" sz="1600" dirty="0">
                <a:solidFill>
                  <a:schemeClr val="bg1"/>
                </a:solidFill>
              </a:rPr>
              <a:t>, FAO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chemeClr val="bg1"/>
                </a:solidFill>
              </a:rPr>
              <a:t>MAC</a:t>
            </a:r>
            <a:r>
              <a:rPr lang="en-US" sz="1600" dirty="0">
                <a:solidFill>
                  <a:schemeClr val="bg1"/>
                </a:solidFill>
              </a:rPr>
              <a:t>: control, EMFF, de </a:t>
            </a:r>
            <a:r>
              <a:rPr lang="en-US" sz="1600" dirty="0" err="1">
                <a:solidFill>
                  <a:schemeClr val="bg1"/>
                </a:solidFill>
              </a:rPr>
              <a:t>minimis</a:t>
            </a:r>
            <a:r>
              <a:rPr lang="en-US" sz="1600" dirty="0">
                <a:solidFill>
                  <a:schemeClr val="bg1"/>
                </a:solidFill>
              </a:rPr>
              <a:t>, Level Playing Field, marketing standards, consumer </a:t>
            </a:r>
            <a:r>
              <a:rPr lang="en-US" sz="1600" dirty="0" smtClean="0">
                <a:solidFill>
                  <a:schemeClr val="bg1"/>
                </a:solidFill>
              </a:rPr>
              <a:t>information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EESC </a:t>
            </a:r>
            <a:r>
              <a:rPr lang="en-US" sz="1600" b="1" dirty="0" smtClean="0">
                <a:solidFill>
                  <a:srgbClr val="002060"/>
                </a:solidFill>
              </a:rPr>
              <a:t>2020-2025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Javier (member) Daniel (expert)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8" y="1395135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19" y="1274309"/>
            <a:ext cx="1063526" cy="1063526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23" y="1426225"/>
            <a:ext cx="979682" cy="979682"/>
          </a:xfrm>
          <a:prstGeom prst="rect">
            <a:avLst/>
          </a:prstGeom>
        </p:spPr>
      </p:pic>
      <p:sp>
        <p:nvSpPr>
          <p:cNvPr id="21" name="Shape 1003"/>
          <p:cNvSpPr/>
          <p:nvPr/>
        </p:nvSpPr>
        <p:spPr>
          <a:xfrm>
            <a:off x="5928407" y="2532671"/>
            <a:ext cx="2658838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rgbClr val="002060"/>
                </a:solidFill>
              </a:rPr>
              <a:t>De </a:t>
            </a:r>
            <a:r>
              <a:rPr lang="en-GB" sz="1600" b="1" dirty="0" err="1" smtClean="0">
                <a:solidFill>
                  <a:srgbClr val="002060"/>
                </a:solidFill>
              </a:rPr>
              <a:t>minimis</a:t>
            </a:r>
            <a:r>
              <a:rPr lang="en-GB" sz="1600" b="1" dirty="0" smtClean="0">
                <a:solidFill>
                  <a:srgbClr val="002060"/>
                </a:solidFill>
              </a:rPr>
              <a:t> Regulation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endParaRPr lang="en-GB" sz="1600" b="1" dirty="0" smtClean="0">
              <a:solidFill>
                <a:srgbClr val="002060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dirty="0" smtClean="0">
                <a:solidFill>
                  <a:prstClr val="white"/>
                </a:solidFill>
              </a:rPr>
              <a:t>Aid </a:t>
            </a:r>
            <a:r>
              <a:rPr lang="en-US" sz="1600" dirty="0">
                <a:solidFill>
                  <a:prstClr val="white"/>
                </a:solidFill>
              </a:rPr>
              <a:t>per vessel instead of per </a:t>
            </a:r>
            <a:r>
              <a:rPr lang="en-US" sz="1600" dirty="0" smtClean="0">
                <a:solidFill>
                  <a:prstClr val="white"/>
                </a:solidFill>
              </a:rPr>
              <a:t>firm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dirty="0" smtClean="0">
                <a:solidFill>
                  <a:prstClr val="white"/>
                </a:solidFill>
              </a:rPr>
              <a:t>Raise </a:t>
            </a:r>
            <a:r>
              <a:rPr lang="en-US" sz="1600" dirty="0">
                <a:solidFill>
                  <a:prstClr val="white"/>
                </a:solidFill>
              </a:rPr>
              <a:t>the ceiling up to EUR 100.000 over a period of three fiscal </a:t>
            </a:r>
            <a:r>
              <a:rPr lang="en-US" sz="1600" dirty="0" smtClean="0">
                <a:solidFill>
                  <a:prstClr val="white"/>
                </a:solidFill>
              </a:rPr>
              <a:t>years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prstClr val="white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dirty="0" smtClean="0">
                <a:solidFill>
                  <a:prstClr val="white"/>
                </a:solidFill>
              </a:rPr>
              <a:t>Based on new EMFF </a:t>
            </a:r>
            <a:r>
              <a:rPr lang="en-US" sz="1600" dirty="0">
                <a:solidFill>
                  <a:prstClr val="white"/>
                </a:solidFill>
              </a:rPr>
              <a:t>principles to ensure </a:t>
            </a:r>
            <a:r>
              <a:rPr lang="en-US" sz="1600" dirty="0" smtClean="0">
                <a:solidFill>
                  <a:prstClr val="white"/>
                </a:solidFill>
              </a:rPr>
              <a:t>flexibility </a:t>
            </a: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prstClr val="white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State aid </a:t>
            </a:r>
            <a:r>
              <a:rPr lang="en-US" sz="1600" dirty="0" smtClean="0">
                <a:solidFill>
                  <a:prstClr val="white"/>
                </a:solidFill>
              </a:rPr>
              <a:t>to take </a:t>
            </a:r>
            <a:r>
              <a:rPr lang="en-US" sz="1600" dirty="0">
                <a:solidFill>
                  <a:prstClr val="white"/>
                </a:solidFill>
              </a:rPr>
              <a:t>due account of the Brexit impacts </a:t>
            </a:r>
            <a:endParaRPr lang="en-US" sz="1600" dirty="0" smtClean="0">
              <a:solidFill>
                <a:prstClr val="white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prstClr val="white"/>
              </a:solidFill>
            </a:endParaRPr>
          </a:p>
        </p:txBody>
      </p:sp>
      <p:pic>
        <p:nvPicPr>
          <p:cNvPr id="22" name="Picture 1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38" y="1431644"/>
            <a:ext cx="979682" cy="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1003"/>
          <p:cNvSpPr/>
          <p:nvPr/>
        </p:nvSpPr>
        <p:spPr>
          <a:xfrm>
            <a:off x="2457450" y="993290"/>
            <a:ext cx="7277100" cy="4190381"/>
          </a:xfrm>
          <a:prstGeom prst="rect">
            <a:avLst/>
          </a:prstGeom>
          <a:solidFill>
            <a:srgbClr val="AFABAB">
              <a:alpha val="7994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en-US" sz="43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Many thanks for </a:t>
            </a:r>
            <a:r>
              <a:rPr lang="en-US" sz="4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listening</a:t>
            </a:r>
          </a:p>
          <a:p>
            <a:endParaRPr lang="en-US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en-US" sz="4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 other suggestions </a:t>
            </a:r>
            <a:r>
              <a:rPr lang="en-US" sz="43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action?</a:t>
            </a:r>
            <a:endParaRPr lang="en-US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439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1003"/>
          <p:cNvSpPr/>
          <p:nvPr/>
        </p:nvSpPr>
        <p:spPr>
          <a:xfrm>
            <a:off x="2457450" y="993290"/>
            <a:ext cx="7277100" cy="4190381"/>
          </a:xfrm>
          <a:prstGeom prst="rect">
            <a:avLst/>
          </a:prstGeom>
          <a:solidFill>
            <a:srgbClr val="AFABAB">
              <a:alpha val="7994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r>
              <a:rPr lang="en-GB" sz="4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Europêche briefing</a:t>
            </a:r>
            <a:br>
              <a:rPr lang="en-GB" sz="4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4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 ongoing fisheries policy developments</a:t>
            </a:r>
            <a:endParaRPr lang="en-GB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16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European Maritime and Fisheries Fund 2021–2027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>
              <p:ext uri="{D42A27DB-BD31-4B8C-83A1-F6EECF244321}">
                <p14:modId xmlns:p14="http://schemas.microsoft.com/office/powerpoint/2010/main" val="4156759741"/>
              </p:ext>
            </p:extLst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549613"/>
            <a:ext cx="256945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</a:t>
            </a:r>
            <a:r>
              <a:rPr lang="en-GB" sz="1600" b="1" dirty="0" smtClean="0">
                <a:solidFill>
                  <a:srgbClr val="002060"/>
                </a:solidFill>
              </a:rPr>
              <a:t>Political agreement in trilogue:</a:t>
            </a:r>
            <a:r>
              <a:rPr lang="en-GB" sz="1600" b="1" dirty="0" smtClean="0">
                <a:solidFill>
                  <a:schemeClr val="bg1"/>
                </a:solidFill>
              </a:rPr>
              <a:t>	</a:t>
            </a:r>
            <a:r>
              <a:rPr lang="en-GB" sz="1600" dirty="0">
                <a:solidFill>
                  <a:schemeClr val="bg1"/>
                </a:solidFill>
              </a:rPr>
              <a:t>Trilogue today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	3 December 2020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	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Decrease of </a:t>
            </a:r>
            <a:r>
              <a:rPr lang="en-GB" sz="1600" b="1" dirty="0" smtClean="0">
                <a:solidFill>
                  <a:srgbClr val="002060"/>
                </a:solidFill>
              </a:rPr>
              <a:t>budgetary envelop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(5% ⬇6.14 / ⬆6.64 /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⬇€ 6.108 billion)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</a:t>
            </a:r>
            <a:r>
              <a:rPr lang="en-GB" sz="1600" b="1" dirty="0" smtClean="0">
                <a:solidFill>
                  <a:srgbClr val="002060"/>
                </a:solidFill>
              </a:rPr>
              <a:t>Fleet subsidies’ share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EP 60% Vs  COM 10%  (</a:t>
            </a:r>
            <a:r>
              <a:rPr lang="en-GB" sz="1600" dirty="0" err="1" smtClean="0">
                <a:solidFill>
                  <a:schemeClr val="bg1"/>
                </a:solidFill>
              </a:rPr>
              <a:t>tbd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Karleskind: vessels &gt;24m only financial instruments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553931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</a:t>
            </a:r>
            <a:r>
              <a:rPr lang="en-GB" sz="1600" b="1" dirty="0" smtClean="0">
                <a:solidFill>
                  <a:srgbClr val="002060"/>
                </a:solidFill>
              </a:rPr>
              <a:t>Construction </a:t>
            </a:r>
            <a:r>
              <a:rPr lang="en-GB" sz="1600" dirty="0" smtClean="0">
                <a:solidFill>
                  <a:schemeClr val="bg1"/>
                </a:solidFill>
              </a:rPr>
              <a:t>– Out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Although EP still push for SFF renovation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</a:t>
            </a:r>
            <a:r>
              <a:rPr lang="en-GB" sz="1600" b="1" dirty="0" smtClean="0">
                <a:solidFill>
                  <a:srgbClr val="002060"/>
                </a:solidFill>
              </a:rPr>
              <a:t>Eligibility access criteria </a:t>
            </a:r>
            <a:r>
              <a:rPr lang="en-GB" sz="1600" i="1" dirty="0" smtClean="0">
                <a:latin typeface="Calibri" charset="0"/>
                <a:ea typeface="Times New Roman" charset="0"/>
                <a:cs typeface="Times New Roman" charset="0"/>
              </a:rPr>
              <a:t>- 5 year period (no serious infringements)</a:t>
            </a:r>
            <a:r>
              <a:rPr lang="en-GB" sz="1600" dirty="0" smtClean="0"/>
              <a:t>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/>
              <a:t>COM and Council red line. Limited to CFP infringements.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/>
              <a:t>Derogations only if justified according to delegated act.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dirty="0" smtClean="0"/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Capacity enhancing subsidies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Social GTs)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❶</a:t>
            </a:r>
            <a:r>
              <a:rPr lang="en-US" sz="1600" dirty="0">
                <a:solidFill>
                  <a:schemeClr val="bg1"/>
                </a:solidFill>
              </a:rPr>
              <a:t>List of eligible </a:t>
            </a:r>
            <a:r>
              <a:rPr lang="en-US" sz="1600" dirty="0" smtClean="0">
                <a:solidFill>
                  <a:schemeClr val="bg1"/>
                </a:solidFill>
              </a:rPr>
              <a:t>subsidies ❷</a:t>
            </a:r>
            <a:r>
              <a:rPr lang="en-US" sz="1600" dirty="0">
                <a:solidFill>
                  <a:schemeClr val="bg1"/>
                </a:solidFill>
              </a:rPr>
              <a:t>Vessels &lt;24 </a:t>
            </a:r>
            <a:r>
              <a:rPr lang="en-GB" sz="1600" dirty="0" smtClean="0">
                <a:solidFill>
                  <a:schemeClr val="bg1"/>
                </a:solidFill>
              </a:rPr>
              <a:t>metres</a:t>
            </a:r>
            <a:r>
              <a:rPr lang="en-US" sz="1600" dirty="0" smtClean="0">
                <a:solidFill>
                  <a:schemeClr val="bg1"/>
                </a:solidFill>
              </a:rPr>
              <a:t>/15 years ❸</a:t>
            </a:r>
            <a:r>
              <a:rPr lang="en-US" sz="1600" dirty="0">
                <a:solidFill>
                  <a:schemeClr val="bg1"/>
                </a:solidFill>
              </a:rPr>
              <a:t>Financial </a:t>
            </a:r>
            <a:r>
              <a:rPr lang="en-US" sz="1600" dirty="0" smtClean="0">
                <a:solidFill>
                  <a:schemeClr val="bg1"/>
                </a:solidFill>
              </a:rPr>
              <a:t>instruments</a:t>
            </a:r>
            <a:r>
              <a:rPr lang="en-US" sz="1600" dirty="0">
                <a:solidFill>
                  <a:schemeClr val="bg1"/>
                </a:solidFill>
              </a:rPr>
              <a:t> ❸</a:t>
            </a:r>
            <a:r>
              <a:rPr lang="en-US" sz="1600" dirty="0" smtClean="0">
                <a:solidFill>
                  <a:schemeClr val="bg1"/>
                </a:solidFill>
              </a:rPr>
              <a:t> Balance + Entry/Exit scheme</a:t>
            </a: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Direct grants </a:t>
            </a:r>
            <a:r>
              <a:rPr lang="en-US" sz="1600" dirty="0">
                <a:solidFill>
                  <a:schemeClr val="bg1"/>
                </a:solidFill>
              </a:rPr>
              <a:t>&lt;</a:t>
            </a:r>
            <a:r>
              <a:rPr lang="en-US" sz="1600" dirty="0" smtClean="0">
                <a:solidFill>
                  <a:schemeClr val="bg1"/>
                </a:solidFill>
              </a:rPr>
              <a:t>24m &amp; financial instruments &gt;24m </a:t>
            </a: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Grants in case MS apply D2017/159 to existing vessels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dirty="0" smtClean="0"/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549613"/>
            <a:ext cx="3194662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Continuation </a:t>
            </a:r>
            <a:r>
              <a:rPr lang="en-US" sz="1600" b="1" dirty="0">
                <a:solidFill>
                  <a:srgbClr val="002060"/>
                </a:solidFill>
              </a:rPr>
              <a:t>of storage </a:t>
            </a:r>
            <a:r>
              <a:rPr lang="en-US" sz="1600" b="1" dirty="0" smtClean="0">
                <a:solidFill>
                  <a:srgbClr val="002060"/>
                </a:solidFill>
              </a:rPr>
              <a:t>aid,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Limited to health crisis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Alternative “market instability”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Continuation </a:t>
            </a:r>
            <a:r>
              <a:rPr lang="en-US" sz="1600" dirty="0">
                <a:solidFill>
                  <a:schemeClr val="bg1"/>
                </a:solidFill>
              </a:rPr>
              <a:t>of permanent and temporary </a:t>
            </a:r>
            <a:r>
              <a:rPr lang="en-US" sz="1600" b="1" dirty="0" smtClean="0">
                <a:solidFill>
                  <a:srgbClr val="002060"/>
                </a:solidFill>
              </a:rPr>
              <a:t>cessation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Maintain </a:t>
            </a:r>
            <a:r>
              <a:rPr lang="en-US" sz="1600" dirty="0">
                <a:solidFill>
                  <a:schemeClr val="bg1"/>
                </a:solidFill>
              </a:rPr>
              <a:t>current </a:t>
            </a:r>
            <a:r>
              <a:rPr lang="en-US" sz="1600" dirty="0" smtClean="0">
                <a:solidFill>
                  <a:schemeClr val="bg1"/>
                </a:solidFill>
              </a:rPr>
              <a:t>conditions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Plus health crisis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Engine replacement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CO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Reduction calculation method?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First </a:t>
            </a:r>
            <a:r>
              <a:rPr lang="en-US" sz="1600" b="1" dirty="0">
                <a:solidFill>
                  <a:srgbClr val="002060"/>
                </a:solidFill>
              </a:rPr>
              <a:t>acquisition </a:t>
            </a:r>
            <a:r>
              <a:rPr lang="en-US" sz="1600" b="1" dirty="0" smtClean="0">
                <a:solidFill>
                  <a:srgbClr val="002060"/>
                </a:solidFill>
              </a:rPr>
              <a:t>vessel, 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Young fishers, 3y SFF/ 5y LSF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1345008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34" y="1401346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26" y="1318656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Fisheries Control Regulation 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055813"/>
            <a:ext cx="2569457" cy="3986979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State </a:t>
            </a:r>
            <a:r>
              <a:rPr lang="en-US" sz="1600" b="1" dirty="0">
                <a:solidFill>
                  <a:srgbClr val="002060"/>
                </a:solidFill>
              </a:rPr>
              <a:t>of </a:t>
            </a:r>
            <a:r>
              <a:rPr lang="en-US" sz="1600" b="1" dirty="0" smtClean="0">
                <a:solidFill>
                  <a:srgbClr val="002060"/>
                </a:solidFill>
              </a:rPr>
              <a:t>Play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Council ongoing</a:t>
            </a: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EP Compromise </a:t>
            </a:r>
            <a:r>
              <a:rPr lang="en-US" sz="1600" dirty="0" err="1" smtClean="0">
                <a:solidFill>
                  <a:schemeClr val="bg1"/>
                </a:solidFill>
              </a:rPr>
              <a:t>Ams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Tech Shadows Wed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Shadows Friday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PECH </a:t>
            </a:r>
            <a:r>
              <a:rPr lang="en-US" sz="1600" dirty="0">
                <a:solidFill>
                  <a:schemeClr val="bg1"/>
                </a:solidFill>
              </a:rPr>
              <a:t>vote </a:t>
            </a:r>
            <a:r>
              <a:rPr lang="en-US" sz="1600" dirty="0" smtClean="0">
                <a:solidFill>
                  <a:schemeClr val="bg1"/>
                </a:solidFill>
              </a:rPr>
              <a:t>Jan 2021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Plenary </a:t>
            </a:r>
            <a:r>
              <a:rPr lang="en-US" sz="1600" dirty="0">
                <a:solidFill>
                  <a:schemeClr val="bg1"/>
                </a:solidFill>
              </a:rPr>
              <a:t>vote </a:t>
            </a:r>
            <a:r>
              <a:rPr lang="en-US" sz="1600" dirty="0" smtClean="0">
                <a:solidFill>
                  <a:schemeClr val="bg1"/>
                </a:solidFill>
              </a:rPr>
              <a:t>Feb 2021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Final adoption before summer 2021</a:t>
            </a: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prstClr val="white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Application</a:t>
            </a:r>
          </a:p>
          <a:p>
            <a:pPr marL="285750" lvl="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prstClr val="white"/>
                </a:solidFill>
              </a:rPr>
              <a:t>2 </a:t>
            </a:r>
            <a:r>
              <a:rPr lang="mr-IN" sz="1600" dirty="0" smtClean="0">
                <a:solidFill>
                  <a:prstClr val="white"/>
                </a:solidFill>
              </a:rPr>
              <a:t>–</a:t>
            </a:r>
            <a:r>
              <a:rPr lang="en-US" sz="1600" dirty="0" smtClean="0">
                <a:solidFill>
                  <a:prstClr val="white"/>
                </a:solidFill>
              </a:rPr>
              <a:t> 5 years after entry into force (</a:t>
            </a:r>
            <a:r>
              <a:rPr lang="en-US" sz="1600" dirty="0" err="1" smtClean="0">
                <a:solidFill>
                  <a:prstClr val="white"/>
                </a:solidFill>
              </a:rPr>
              <a:t>tbd</a:t>
            </a:r>
            <a:r>
              <a:rPr lang="en-US" sz="1600" dirty="0" smtClean="0">
                <a:solidFill>
                  <a:prstClr val="white"/>
                </a:solidFill>
              </a:rPr>
              <a:t>)</a:t>
            </a:r>
            <a:endParaRPr lang="en-US" sz="1600" dirty="0">
              <a:solidFill>
                <a:prstClr val="white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055813"/>
            <a:ext cx="6684738" cy="3923568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</a:t>
            </a:r>
            <a:r>
              <a:rPr lang="en-GB" sz="1600" b="1" dirty="0" smtClean="0">
                <a:solidFill>
                  <a:srgbClr val="002060"/>
                </a:solidFill>
              </a:rPr>
              <a:t>EP COMP AM - </a:t>
            </a:r>
            <a:r>
              <a:rPr lang="en-GB" sz="1600" b="1" dirty="0">
                <a:solidFill>
                  <a:srgbClr val="002060"/>
                </a:solidFill>
              </a:rPr>
              <a:t>CCTV </a:t>
            </a:r>
            <a:r>
              <a:rPr lang="en-GB" sz="1600" b="1" dirty="0" smtClean="0">
                <a:solidFill>
                  <a:srgbClr val="002060"/>
                </a:solidFill>
              </a:rPr>
              <a:t>mandatory </a:t>
            </a:r>
            <a:r>
              <a:rPr lang="en-GB" sz="1600" b="1" dirty="0" smtClean="0">
                <a:solidFill>
                  <a:srgbClr val="FF0000"/>
                </a:solidFill>
              </a:rPr>
              <a:t>(nobody likes) 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Vessels </a:t>
            </a:r>
            <a:r>
              <a:rPr lang="en-US" sz="1600" dirty="0">
                <a:solidFill>
                  <a:schemeClr val="bg1"/>
                </a:solidFill>
              </a:rPr>
              <a:t>&gt;10m</a:t>
            </a:r>
          </a:p>
          <a:p>
            <a:pPr marL="285750" indent="-285750">
              <a:buFont typeface="Wingdings" panose="05000000000000000000" pitchFamily="2" charset="2"/>
              <a:buChar char="§"/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High risk no compliance </a:t>
            </a:r>
            <a:r>
              <a:rPr lang="en-US" sz="1600" dirty="0" smtClean="0">
                <a:solidFill>
                  <a:schemeClr val="bg1"/>
                </a:solidFill>
              </a:rPr>
              <a:t>with LO (EFCA)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Footage: Vessel </a:t>
            </a:r>
            <a:r>
              <a:rPr lang="en-US" sz="1600" dirty="0">
                <a:solidFill>
                  <a:schemeClr val="bg1"/>
                </a:solidFill>
              </a:rPr>
              <a:t>owner’s property / local storage / checked upon request</a:t>
            </a:r>
          </a:p>
          <a:p>
            <a:pPr marL="285750" indent="-285750">
              <a:buFont typeface="Wingdings" panose="05000000000000000000" pitchFamily="2" charset="2"/>
              <a:buChar char="§"/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Observer as </a:t>
            </a:r>
            <a:r>
              <a:rPr lang="en-US" sz="1600" dirty="0" smtClean="0">
                <a:solidFill>
                  <a:schemeClr val="bg1"/>
                </a:solidFill>
              </a:rPr>
              <a:t>alternative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Sanction </a:t>
            </a:r>
            <a:r>
              <a:rPr lang="en-US" sz="1600" dirty="0">
                <a:solidFill>
                  <a:schemeClr val="bg1"/>
                </a:solidFill>
              </a:rPr>
              <a:t>(&gt;2 </a:t>
            </a:r>
            <a:r>
              <a:rPr lang="en-US" sz="1600" dirty="0" smtClean="0">
                <a:solidFill>
                  <a:schemeClr val="bg1"/>
                </a:solidFill>
              </a:rPr>
              <a:t>serious infringements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Voluntary (point deletion/quota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Mandatory as a </a:t>
            </a:r>
            <a:r>
              <a:rPr lang="en-US" sz="1600" b="1" dirty="0" smtClean="0">
                <a:solidFill>
                  <a:srgbClr val="002060"/>
                </a:solidFill>
              </a:rPr>
              <a:t>sanction </a:t>
            </a:r>
            <a:r>
              <a:rPr lang="en-US" sz="1600" dirty="0">
                <a:solidFill>
                  <a:schemeClr val="bg1"/>
                </a:solidFill>
              </a:rPr>
              <a:t>(&gt;2 </a:t>
            </a:r>
            <a:r>
              <a:rPr lang="en-US" sz="1600" dirty="0" smtClean="0">
                <a:solidFill>
                  <a:schemeClr val="bg1"/>
                </a:solidFill>
              </a:rPr>
              <a:t>serious infringements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Voluntary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+ incentive </a:t>
            </a:r>
            <a:r>
              <a:rPr lang="en-US" sz="1600" dirty="0" smtClean="0">
                <a:solidFill>
                  <a:schemeClr val="bg1"/>
                </a:solidFill>
              </a:rPr>
              <a:t>(point </a:t>
            </a:r>
            <a:r>
              <a:rPr lang="en-US" sz="1600" dirty="0">
                <a:solidFill>
                  <a:schemeClr val="bg1"/>
                </a:solidFill>
              </a:rPr>
              <a:t>deletion /quota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□ </a:t>
            </a:r>
            <a:r>
              <a:rPr lang="es-ES" sz="1600" b="1" dirty="0" smtClean="0">
                <a:solidFill>
                  <a:srgbClr val="002060"/>
                </a:solidFill>
              </a:rPr>
              <a:t>Council: </a:t>
            </a:r>
            <a:r>
              <a:rPr lang="en-GB" sz="1600" dirty="0" smtClean="0">
                <a:solidFill>
                  <a:schemeClr val="bg1"/>
                </a:solidFill>
              </a:rPr>
              <a:t>&gt;24m + high risk + REM may include </a:t>
            </a:r>
            <a:r>
              <a:rPr lang="en-GB" sz="1600" dirty="0" err="1" smtClean="0">
                <a:solidFill>
                  <a:schemeClr val="bg1"/>
                </a:solidFill>
              </a:rPr>
              <a:t>geopositioning</a:t>
            </a:r>
            <a:r>
              <a:rPr lang="en-GB" sz="1600" dirty="0" smtClean="0">
                <a:solidFill>
                  <a:schemeClr val="bg1"/>
                </a:solidFill>
              </a:rPr>
              <a:t> systems, sensors and CCTV cameras (part of the toolbox)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lvl="2" indent="-285750">
              <a:buFont typeface="Wingdings" charset="2"/>
              <a:buChar char="v"/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Last resort: limit the scope to a maximum % of the fleet segment (5%)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969962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47" y="1076131"/>
            <a:ext cx="979682" cy="9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Fisheries Control Regulation 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Shape 1003"/>
          <p:cNvSpPr/>
          <p:nvPr/>
        </p:nvSpPr>
        <p:spPr>
          <a:xfrm>
            <a:off x="3627662" y="2055813"/>
            <a:ext cx="4958583" cy="3923568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□ </a:t>
            </a:r>
            <a:r>
              <a:rPr lang="en-GB" sz="1600" b="1" dirty="0" smtClean="0">
                <a:solidFill>
                  <a:srgbClr val="002060"/>
                </a:solidFill>
              </a:rPr>
              <a:t>VMS</a:t>
            </a:r>
            <a:r>
              <a:rPr lang="en-GB" sz="1600" b="1" dirty="0">
                <a:solidFill>
                  <a:srgbClr val="002060"/>
                </a:solidFill>
              </a:rPr>
              <a:t>: </a:t>
            </a:r>
            <a:r>
              <a:rPr lang="en-GB" sz="1600" dirty="0">
                <a:solidFill>
                  <a:schemeClr val="bg1"/>
                </a:solidFill>
              </a:rPr>
              <a:t>Increase data transmission VS </a:t>
            </a:r>
            <a:r>
              <a:rPr lang="en-GB" sz="1600" u="sng" dirty="0">
                <a:solidFill>
                  <a:schemeClr val="bg1"/>
                </a:solidFill>
              </a:rPr>
              <a:t>Delegated </a:t>
            </a:r>
            <a:r>
              <a:rPr lang="en-GB" sz="1600" u="sng" dirty="0" smtClean="0">
                <a:solidFill>
                  <a:schemeClr val="bg1"/>
                </a:solidFill>
              </a:rPr>
              <a:t>Act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&lt;12m </a:t>
            </a:r>
            <a:r>
              <a:rPr lang="en-GB" sz="1600" dirty="0">
                <a:solidFill>
                  <a:schemeClr val="bg1"/>
                </a:solidFill>
              </a:rPr>
              <a:t>data transmission in port (</a:t>
            </a:r>
            <a:r>
              <a:rPr lang="en-GB" sz="1600" dirty="0" smtClean="0">
                <a:solidFill>
                  <a:schemeClr val="bg1"/>
                </a:solidFill>
              </a:rPr>
              <a:t>before landing op. begin)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Internal waters may be exempted?</a:t>
            </a:r>
            <a:endParaRPr lang="en-GB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□ </a:t>
            </a:r>
            <a:r>
              <a:rPr lang="en-GB" sz="1600" b="1" dirty="0" smtClean="0">
                <a:solidFill>
                  <a:srgbClr val="002060"/>
                </a:solidFill>
              </a:rPr>
              <a:t>Logbook: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Maintain exemption limit of 50kg </a:t>
            </a:r>
            <a:r>
              <a:rPr lang="en-GB" sz="1600" dirty="0" smtClean="0">
                <a:solidFill>
                  <a:schemeClr val="bg1"/>
                </a:solidFill>
              </a:rPr>
              <a:t>(20% margin tolerance)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Council: no margin of tolerance &lt;50Kg       </a:t>
            </a:r>
            <a:endParaRPr lang="en-GB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GB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dirty="0">
                <a:solidFill>
                  <a:schemeClr val="bg1"/>
                </a:solidFill>
              </a:rPr>
              <a:t>□ </a:t>
            </a:r>
            <a:r>
              <a:rPr lang="en-GB" sz="1600" b="1" dirty="0">
                <a:solidFill>
                  <a:srgbClr val="002060"/>
                </a:solidFill>
              </a:rPr>
              <a:t>Ma</a:t>
            </a:r>
            <a:r>
              <a:rPr lang="en-GB" sz="1600" b="1" dirty="0" smtClean="0">
                <a:solidFill>
                  <a:srgbClr val="002060"/>
                </a:solidFill>
              </a:rPr>
              <a:t>rgin of tolerance (COMP AM) (</a:t>
            </a:r>
            <a:r>
              <a:rPr lang="en-GB" sz="1600" b="1" dirty="0" smtClean="0">
                <a:solidFill>
                  <a:srgbClr val="C00000"/>
                </a:solidFill>
              </a:rPr>
              <a:t>ALT AM Plenary</a:t>
            </a:r>
            <a:r>
              <a:rPr lang="en-GB" sz="1600" b="1" dirty="0" smtClean="0">
                <a:solidFill>
                  <a:srgbClr val="002060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b="1" dirty="0">
                <a:solidFill>
                  <a:schemeClr val="bg1"/>
                </a:solidFill>
              </a:rPr>
              <a:t>General </a:t>
            </a:r>
            <a:r>
              <a:rPr lang="en-GB" sz="1600" b="1" dirty="0" smtClean="0">
                <a:solidFill>
                  <a:schemeClr val="bg1"/>
                </a:solidFill>
              </a:rPr>
              <a:t>rule: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10% per species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Specific rule: </a:t>
            </a:r>
            <a:r>
              <a:rPr lang="en-GB" sz="1600" dirty="0" smtClean="0">
                <a:solidFill>
                  <a:schemeClr val="bg1"/>
                </a:solidFill>
              </a:rPr>
              <a:t>20% for </a:t>
            </a:r>
            <a:r>
              <a:rPr lang="en-GB" sz="1600" dirty="0">
                <a:solidFill>
                  <a:schemeClr val="bg1"/>
                </a:solidFill>
              </a:rPr>
              <a:t>mixed fisheries, small pelagic </a:t>
            </a:r>
            <a:r>
              <a:rPr lang="en-GB" sz="1600" strike="sngStrike" dirty="0" smtClean="0">
                <a:solidFill>
                  <a:schemeClr val="bg1"/>
                </a:solidFill>
              </a:rPr>
              <a:t>purse-seines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and species &lt;</a:t>
            </a:r>
            <a:r>
              <a:rPr lang="en-GB" sz="1600" dirty="0" smtClean="0">
                <a:solidFill>
                  <a:schemeClr val="bg1"/>
                </a:solidFill>
              </a:rPr>
              <a:t>50kg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GB" sz="1600" b="1" dirty="0" smtClean="0">
                <a:solidFill>
                  <a:schemeClr val="bg1"/>
                </a:solidFill>
              </a:rPr>
              <a:t>Exception: </a:t>
            </a:r>
            <a:r>
              <a:rPr lang="en-GB" sz="1600" dirty="0" smtClean="0">
                <a:solidFill>
                  <a:schemeClr val="bg1"/>
                </a:solidFill>
              </a:rPr>
              <a:t>Tropical </a:t>
            </a:r>
            <a:r>
              <a:rPr lang="en-GB" sz="1600" dirty="0">
                <a:solidFill>
                  <a:schemeClr val="bg1"/>
                </a:solidFill>
              </a:rPr>
              <a:t>tuna </a:t>
            </a:r>
            <a:r>
              <a:rPr lang="en-GB" sz="1600" dirty="0" smtClean="0">
                <a:solidFill>
                  <a:schemeClr val="bg1"/>
                </a:solidFill>
              </a:rPr>
              <a:t>purse-seines, small </a:t>
            </a:r>
            <a:r>
              <a:rPr lang="en-GB" sz="1600" dirty="0">
                <a:solidFill>
                  <a:schemeClr val="bg1"/>
                </a:solidFill>
              </a:rPr>
              <a:t>pelagic fisheries </a:t>
            </a:r>
            <a:r>
              <a:rPr lang="en-GB" sz="1600" dirty="0" smtClean="0">
                <a:solidFill>
                  <a:schemeClr val="bg1"/>
                </a:solidFill>
              </a:rPr>
              <a:t>and industrial fisheries: not applicable to species </a:t>
            </a:r>
            <a:r>
              <a:rPr lang="en-GB" sz="1600" dirty="0">
                <a:solidFill>
                  <a:schemeClr val="bg1"/>
                </a:solidFill>
              </a:rPr>
              <a:t>landed </a:t>
            </a:r>
            <a:r>
              <a:rPr lang="en-GB" sz="1600" dirty="0" smtClean="0">
                <a:solidFill>
                  <a:schemeClr val="bg1"/>
                </a:solidFill>
              </a:rPr>
              <a:t>unsorted when less than 1% or 100Kg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10% margin total quantity </a:t>
            </a:r>
            <a:r>
              <a:rPr lang="mr-IN" sz="1600" dirty="0" smtClean="0">
                <a:solidFill>
                  <a:schemeClr val="bg1"/>
                </a:solidFill>
              </a:rPr>
              <a:t>–</a:t>
            </a:r>
            <a:r>
              <a:rPr lang="en-GB" sz="1600" dirty="0" smtClean="0">
                <a:solidFill>
                  <a:schemeClr val="bg1"/>
                </a:solidFill>
              </a:rPr>
              <a:t> Not there yet 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GB" sz="1600" dirty="0" smtClean="0">
                <a:solidFill>
                  <a:srgbClr val="C00000"/>
                </a:solidFill>
              </a:rPr>
              <a:t>(Send strong letter urgently)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076876"/>
            <a:ext cx="3184502" cy="3902505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dirty="0">
                <a:solidFill>
                  <a:schemeClr val="bg1"/>
                </a:solidFill>
              </a:rPr>
              <a:t>Maintain current </a:t>
            </a:r>
            <a:r>
              <a:rPr lang="en-US" sz="1600" b="1" dirty="0">
                <a:solidFill>
                  <a:srgbClr val="002060"/>
                </a:solidFill>
              </a:rPr>
              <a:t>weighing </a:t>
            </a:r>
            <a:r>
              <a:rPr lang="en-US" sz="1600" b="1" dirty="0" smtClean="0">
                <a:solidFill>
                  <a:srgbClr val="002060"/>
                </a:solidFill>
              </a:rPr>
              <a:t>systems (on board, after transport,</a:t>
            </a:r>
            <a:r>
              <a:rPr lang="mr-IN" sz="1600" b="1" dirty="0" smtClean="0">
                <a:solidFill>
                  <a:srgbClr val="002060"/>
                </a:solidFill>
              </a:rPr>
              <a:t>…</a:t>
            </a:r>
            <a:r>
              <a:rPr lang="en-US" sz="1600" b="1" dirty="0" smtClean="0">
                <a:solidFill>
                  <a:srgbClr val="002060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Avoid double weighing (COMP)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Harmonized infringements and </a:t>
            </a:r>
            <a:r>
              <a:rPr lang="en-US" sz="1600" b="1" dirty="0">
                <a:solidFill>
                  <a:srgbClr val="002060"/>
                </a:solidFill>
              </a:rPr>
              <a:t>sanction </a:t>
            </a:r>
            <a:r>
              <a:rPr lang="en-US" sz="1600" b="1" dirty="0" smtClean="0">
                <a:solidFill>
                  <a:srgbClr val="002060"/>
                </a:solidFill>
              </a:rPr>
              <a:t>system # increasing sanctions: </a:t>
            </a:r>
            <a:r>
              <a:rPr lang="en-US" sz="1600" dirty="0" smtClean="0">
                <a:solidFill>
                  <a:schemeClr val="bg1"/>
                </a:solidFill>
              </a:rPr>
              <a:t>Min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strike="sngStrike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2 / Max. 5 times the value of illegal </a:t>
            </a:r>
            <a:r>
              <a:rPr lang="en-US" sz="1600" dirty="0" smtClean="0">
                <a:solidFill>
                  <a:schemeClr val="bg1"/>
                </a:solidFill>
              </a:rPr>
              <a:t>fish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Points </a:t>
            </a:r>
            <a:r>
              <a:rPr lang="en-US" sz="1600" dirty="0">
                <a:solidFill>
                  <a:schemeClr val="bg1"/>
                </a:solidFill>
              </a:rPr>
              <a:t>assigned to the licensee not the new </a:t>
            </a:r>
            <a:r>
              <a:rPr lang="en-US" sz="1600" dirty="0" smtClean="0">
                <a:solidFill>
                  <a:schemeClr val="bg1"/>
                </a:solidFill>
              </a:rPr>
              <a:t>owner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dirty="0">
                <a:solidFill>
                  <a:schemeClr val="bg1"/>
                </a:solidFill>
              </a:rPr>
              <a:t>Monitor &amp; control vessels &lt;</a:t>
            </a:r>
            <a:r>
              <a:rPr lang="en-US" sz="1600" dirty="0" smtClean="0">
                <a:solidFill>
                  <a:schemeClr val="bg1"/>
                </a:solidFill>
              </a:rPr>
              <a:t>12m </a:t>
            </a:r>
            <a:r>
              <a:rPr lang="en-US" sz="1600" dirty="0">
                <a:solidFill>
                  <a:schemeClr val="bg1"/>
                </a:solidFill>
              </a:rPr>
              <a:t>user-friendly technology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Regulate </a:t>
            </a:r>
            <a:r>
              <a:rPr lang="en-US" sz="1600" dirty="0">
                <a:solidFill>
                  <a:schemeClr val="bg1"/>
                </a:solidFill>
              </a:rPr>
              <a:t>recreational fisheries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dirty="0" err="1" smtClean="0">
                <a:solidFill>
                  <a:schemeClr val="bg1"/>
                </a:solidFill>
              </a:rPr>
              <a:t>iCATCH</a:t>
            </a:r>
            <a:r>
              <a:rPr lang="en-US" sz="1600" dirty="0" smtClean="0">
                <a:solidFill>
                  <a:schemeClr val="bg1"/>
                </a:solidFill>
              </a:rPr>
              <a:t> tool / traceability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57" y="969962"/>
            <a:ext cx="1336192" cy="1047138"/>
          </a:xfrm>
          <a:prstGeom prst="rect">
            <a:avLst/>
          </a:prstGeom>
        </p:spPr>
      </p:pic>
      <p:sp>
        <p:nvSpPr>
          <p:cNvPr id="17" name="Shape 1003"/>
          <p:cNvSpPr/>
          <p:nvPr/>
        </p:nvSpPr>
        <p:spPr>
          <a:xfrm>
            <a:off x="568960" y="2055813"/>
            <a:ext cx="2838697" cy="3986979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Monitoring of engine power </a:t>
            </a:r>
            <a:r>
              <a:rPr lang="en-US" sz="1600" dirty="0">
                <a:solidFill>
                  <a:schemeClr val="bg1"/>
                </a:solidFill>
              </a:rPr>
              <a:t>(No COMP AM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endParaRPr lang="es-E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Active gears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err="1" smtClean="0">
                <a:solidFill>
                  <a:schemeClr val="bg1"/>
                </a:solidFill>
              </a:rPr>
              <a:t>Europ</a:t>
            </a:r>
            <a:r>
              <a:rPr lang="es-ES" sz="1600" dirty="0" err="1" smtClean="0">
                <a:solidFill>
                  <a:schemeClr val="bg1"/>
                </a:solidFill>
              </a:rPr>
              <a:t>êche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AMs</a:t>
            </a:r>
            <a:r>
              <a:rPr lang="es-ES" sz="1600" dirty="0" smtClean="0">
                <a:solidFill>
                  <a:schemeClr val="bg1"/>
                </a:solidFill>
              </a:rPr>
              <a:t>: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&gt;221Kw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Mandatory as a sanction 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Limited </a:t>
            </a:r>
            <a:r>
              <a:rPr lang="en-US" sz="1600" dirty="0">
                <a:solidFill>
                  <a:schemeClr val="bg1"/>
                </a:solidFill>
              </a:rPr>
              <a:t>to effort </a:t>
            </a:r>
            <a:r>
              <a:rPr lang="en-US" sz="1600" dirty="0" smtClean="0">
                <a:solidFill>
                  <a:schemeClr val="bg1"/>
                </a:solidFill>
              </a:rPr>
              <a:t>regimes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Separate </a:t>
            </a:r>
            <a:r>
              <a:rPr lang="en-US" sz="1600" b="1" dirty="0">
                <a:solidFill>
                  <a:srgbClr val="002060"/>
                </a:solidFill>
              </a:rPr>
              <a:t>stowage of demersal catches subject to multiannual </a:t>
            </a:r>
            <a:r>
              <a:rPr lang="en-US" sz="1600" b="1" dirty="0" smtClean="0">
                <a:solidFill>
                  <a:srgbClr val="002060"/>
                </a:solidFill>
              </a:rPr>
              <a:t>plans </a:t>
            </a:r>
            <a:r>
              <a:rPr lang="en-US" sz="1600" dirty="0" smtClean="0">
                <a:solidFill>
                  <a:schemeClr val="bg1"/>
                </a:solidFill>
              </a:rPr>
              <a:t>(COMP) </a:t>
            </a:r>
            <a:endParaRPr lang="es-E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Limited </a:t>
            </a:r>
            <a:r>
              <a:rPr lang="en-US" sz="1600" dirty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vulnerable species and EFCA SCIPs</a:t>
            </a:r>
            <a:endParaRPr lang="en-US" sz="1600" dirty="0">
              <a:solidFill>
                <a:schemeClr val="bg1"/>
              </a:solidFill>
            </a:endParaRPr>
          </a:p>
          <a:p>
            <a:pPr lvl="0"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9" y="984069"/>
            <a:ext cx="1336192" cy="1047138"/>
          </a:xfrm>
          <a:prstGeom prst="rect">
            <a:avLst/>
          </a:prstGeom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49" y="967093"/>
            <a:ext cx="1336192" cy="10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COVID-19 Pandemic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3288440" y="2487839"/>
            <a:ext cx="2803267" cy="3429768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1</a:t>
            </a:r>
            <a:r>
              <a:rPr lang="en-US" sz="1600" b="1" baseline="30000" dirty="0" smtClean="0">
                <a:solidFill>
                  <a:srgbClr val="002060"/>
                </a:solidFill>
              </a:rPr>
              <a:t>st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Wave </a:t>
            </a:r>
            <a:r>
              <a:rPr lang="en-US" sz="1600" b="1" dirty="0" smtClean="0">
                <a:solidFill>
                  <a:srgbClr val="002060"/>
                </a:solidFill>
              </a:rPr>
              <a:t>Crisis </a:t>
            </a:r>
            <a:endParaRPr lang="en-US" sz="1600" b="1" dirty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nl-NL" sz="1600" dirty="0" smtClean="0">
                <a:solidFill>
                  <a:schemeClr val="bg1"/>
                </a:solidFill>
              </a:rPr>
              <a:t>EMFF support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Storage aid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PMPs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Consumption campaign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Free movement </a:t>
            </a:r>
            <a:r>
              <a:rPr lang="en-US" sz="1600" dirty="0" smtClean="0">
                <a:solidFill>
                  <a:schemeClr val="bg1"/>
                </a:solidFill>
              </a:rPr>
              <a:t>fishers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Fisher’s </a:t>
            </a:r>
            <a:r>
              <a:rPr lang="en-US" sz="1600" dirty="0">
                <a:solidFill>
                  <a:schemeClr val="bg1"/>
                </a:solidFill>
              </a:rPr>
              <a:t>certificate </a:t>
            </a:r>
            <a:r>
              <a:rPr lang="en-US" sz="1600" dirty="0" smtClean="0">
                <a:solidFill>
                  <a:schemeClr val="bg1"/>
                </a:solidFill>
              </a:rPr>
              <a:t>extensions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Access to protection means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6395217" y="2488176"/>
            <a:ext cx="4958583" cy="3425450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2</a:t>
            </a:r>
            <a:r>
              <a:rPr lang="en-US" sz="16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Wave Crisis </a:t>
            </a:r>
            <a:r>
              <a:rPr lang="en-US" sz="1600" b="1" dirty="0" smtClean="0">
                <a:solidFill>
                  <a:srgbClr val="002060"/>
                </a:solidFill>
              </a:rPr>
              <a:t>(still waiting for</a:t>
            </a:r>
            <a:r>
              <a:rPr lang="mr-IN" sz="1600" b="1" dirty="0" smtClean="0">
                <a:solidFill>
                  <a:srgbClr val="002060"/>
                </a:solidFill>
              </a:rPr>
              <a:t>…</a:t>
            </a:r>
            <a:r>
              <a:rPr lang="es-ES" sz="1600" b="1" dirty="0" smtClean="0">
                <a:solidFill>
                  <a:srgbClr val="002060"/>
                </a:solidFill>
              </a:rPr>
              <a:t>)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Possibility </a:t>
            </a:r>
            <a:r>
              <a:rPr lang="en-US" sz="1600" dirty="0">
                <a:solidFill>
                  <a:schemeClr val="bg1"/>
                </a:solidFill>
              </a:rPr>
              <a:t>to transfer up to 25% of this year's unused quota to </a:t>
            </a:r>
            <a:r>
              <a:rPr lang="en-US" sz="1600" dirty="0" smtClean="0">
                <a:solidFill>
                  <a:schemeClr val="bg1"/>
                </a:solidFill>
              </a:rPr>
              <a:t>2021 (</a:t>
            </a:r>
            <a:r>
              <a:rPr lang="en-US" sz="1600" b="1" dirty="0" smtClean="0">
                <a:solidFill>
                  <a:schemeClr val="bg1"/>
                </a:solidFill>
              </a:rPr>
              <a:t>inter-annual flexibility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Measures </a:t>
            </a:r>
            <a:r>
              <a:rPr lang="en-US" sz="1600" dirty="0">
                <a:solidFill>
                  <a:schemeClr val="bg1"/>
                </a:solidFill>
              </a:rPr>
              <a:t>to compensate the </a:t>
            </a:r>
            <a:r>
              <a:rPr lang="en-US" sz="1600" b="1" dirty="0">
                <a:solidFill>
                  <a:schemeClr val="bg1"/>
                </a:solidFill>
              </a:rPr>
              <a:t>loss of income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Injection </a:t>
            </a:r>
            <a:r>
              <a:rPr lang="en-US" sz="1600" dirty="0">
                <a:solidFill>
                  <a:schemeClr val="bg1"/>
                </a:solidFill>
              </a:rPr>
              <a:t>of </a:t>
            </a:r>
            <a:r>
              <a:rPr lang="en-US" sz="1600" b="1" dirty="0">
                <a:solidFill>
                  <a:schemeClr val="bg1"/>
                </a:solidFill>
              </a:rPr>
              <a:t>extra-funding</a:t>
            </a:r>
            <a:r>
              <a:rPr lang="en-US" sz="1600" dirty="0">
                <a:solidFill>
                  <a:schemeClr val="bg1"/>
                </a:solidFill>
              </a:rPr>
              <a:t> for countries that have spent most of their available national funding under the </a:t>
            </a:r>
            <a:r>
              <a:rPr lang="en-US" sz="1600" dirty="0" smtClean="0">
                <a:solidFill>
                  <a:schemeClr val="bg1"/>
                </a:solidFill>
              </a:rPr>
              <a:t>EMFF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Seafood </a:t>
            </a:r>
            <a:r>
              <a:rPr lang="en-US" sz="1600" dirty="0">
                <a:solidFill>
                  <a:schemeClr val="bg1"/>
                </a:solidFill>
              </a:rPr>
              <a:t>promotion </a:t>
            </a:r>
            <a:r>
              <a:rPr lang="en-US" sz="1600" b="1" dirty="0" smtClean="0">
                <a:solidFill>
                  <a:schemeClr val="bg1"/>
                </a:solidFill>
              </a:rPr>
              <a:t>campaign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chemeClr val="bg1"/>
                </a:solidFill>
              </a:rPr>
              <a:t>Crew changes </a:t>
            </a:r>
            <a:r>
              <a:rPr lang="en-US" sz="1600" dirty="0" smtClean="0">
                <a:solidFill>
                  <a:schemeClr val="bg1"/>
                </a:solidFill>
              </a:rPr>
              <a:t>and repatriation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2" y="1353213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0" y="1388219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11" y="1353213"/>
            <a:ext cx="1063526" cy="1063526"/>
          </a:xfrm>
          <a:prstGeom prst="rect">
            <a:avLst/>
          </a:prstGeom>
        </p:spPr>
      </p:pic>
      <p:sp>
        <p:nvSpPr>
          <p:cNvPr id="17" name="Shape 1003"/>
          <p:cNvSpPr/>
          <p:nvPr/>
        </p:nvSpPr>
        <p:spPr>
          <a:xfrm>
            <a:off x="442005" y="2467408"/>
            <a:ext cx="2569457" cy="3429768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❶ </a:t>
            </a:r>
            <a:r>
              <a:rPr lang="en-US" sz="1600" dirty="0">
                <a:solidFill>
                  <a:schemeClr val="bg1"/>
                </a:solidFill>
              </a:rPr>
              <a:t>Adopt all necessary measures to ensure the </a:t>
            </a:r>
            <a:r>
              <a:rPr lang="en-US" sz="1600" b="1" dirty="0">
                <a:solidFill>
                  <a:schemeClr val="bg1"/>
                </a:solidFill>
              </a:rPr>
              <a:t>continuity of the </a:t>
            </a:r>
            <a:r>
              <a:rPr lang="en-US" sz="1600" b="1" dirty="0" smtClean="0">
                <a:solidFill>
                  <a:schemeClr val="bg1"/>
                </a:solidFill>
              </a:rPr>
              <a:t>activity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❷ Tackle the </a:t>
            </a:r>
            <a:r>
              <a:rPr lang="en-US" sz="1600" b="1" dirty="0">
                <a:solidFill>
                  <a:schemeClr val="bg1"/>
                </a:solidFill>
              </a:rPr>
              <a:t>socio-economic consequences </a:t>
            </a:r>
            <a:r>
              <a:rPr lang="en-US" sz="1600" dirty="0">
                <a:solidFill>
                  <a:schemeClr val="bg1"/>
                </a:solidFill>
              </a:rPr>
              <a:t>caused by the COVID-19 </a:t>
            </a:r>
            <a:r>
              <a:rPr lang="en-US" sz="1600" dirty="0" smtClean="0">
                <a:solidFill>
                  <a:schemeClr val="bg1"/>
                </a:solidFill>
              </a:rPr>
              <a:t>pandemic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❸ Avoid </a:t>
            </a:r>
            <a:r>
              <a:rPr lang="en-US" sz="1600" b="1" dirty="0" smtClean="0">
                <a:solidFill>
                  <a:schemeClr val="bg1"/>
                </a:solidFill>
              </a:rPr>
              <a:t>market disruptions and maintain consumption rates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EU Green Deal/Environmental policies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209550" y="2137144"/>
            <a:ext cx="3198108" cy="3842237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Energy Taxation Directive </a:t>
            </a:r>
            <a:r>
              <a:rPr lang="en-US" sz="1600" dirty="0" smtClean="0">
                <a:solidFill>
                  <a:schemeClr val="bg1"/>
                </a:solidFill>
              </a:rPr>
              <a:t>review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WTO fish subsidies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Paris </a:t>
            </a:r>
            <a:r>
              <a:rPr lang="en-US" sz="1600" b="1" dirty="0">
                <a:solidFill>
                  <a:srgbClr val="002060"/>
                </a:solidFill>
              </a:rPr>
              <a:t>Climate Agreement </a:t>
            </a:r>
            <a:r>
              <a:rPr lang="en-US" sz="1600" dirty="0" smtClean="0">
                <a:solidFill>
                  <a:schemeClr val="bg1"/>
                </a:solidFill>
              </a:rPr>
              <a:t>risk </a:t>
            </a:r>
            <a:r>
              <a:rPr lang="en-US" sz="1600" dirty="0">
                <a:solidFill>
                  <a:schemeClr val="bg1"/>
                </a:solidFill>
              </a:rPr>
              <a:t>to the distribution of marine space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b="1" dirty="0" smtClean="0">
                <a:solidFill>
                  <a:srgbClr val="002060"/>
                </a:solidFill>
              </a:rPr>
              <a:t>offshore wind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EU leadership </a:t>
            </a:r>
            <a:r>
              <a:rPr lang="en-US" sz="1600" b="1" dirty="0" smtClean="0">
                <a:solidFill>
                  <a:srgbClr val="002060"/>
                </a:solidFill>
              </a:rPr>
              <a:t>CBD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- increase MPA coverage to </a:t>
            </a:r>
            <a:r>
              <a:rPr lang="en-US" sz="1600" dirty="0" smtClean="0">
                <a:solidFill>
                  <a:schemeClr val="bg1"/>
                </a:solidFill>
              </a:rPr>
              <a:t>30% + 10% no-take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Sustainable food production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Level playing field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carbon border adjustment mechanism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rgbClr val="002060"/>
                </a:solidFill>
              </a:rPr>
              <a:t>Climate </a:t>
            </a:r>
            <a:r>
              <a:rPr lang="en-US" sz="1600" b="1" dirty="0">
                <a:solidFill>
                  <a:srgbClr val="002060"/>
                </a:solidFill>
              </a:rPr>
              <a:t>change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3627662" y="2137144"/>
            <a:ext cx="4958583" cy="3842237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Fishing = low </a:t>
            </a:r>
            <a:r>
              <a:rPr lang="en-US" sz="1600" b="1" dirty="0">
                <a:solidFill>
                  <a:srgbClr val="002060"/>
                </a:solidFill>
              </a:rPr>
              <a:t>impact food producer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Profile wild-caught fish as </a:t>
            </a:r>
            <a:r>
              <a:rPr lang="en-US" sz="1600" dirty="0">
                <a:solidFill>
                  <a:schemeClr val="bg1"/>
                </a:solidFill>
              </a:rPr>
              <a:t>part of the solution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Reduced GHG emissions (40%) </a:t>
            </a:r>
            <a:r>
              <a:rPr lang="en-US" sz="1600" dirty="0">
                <a:solidFill>
                  <a:schemeClr val="bg1"/>
                </a:solidFill>
              </a:rPr>
              <a:t>but fuel de-taxation schemes </a:t>
            </a:r>
            <a:r>
              <a:rPr lang="en-US" sz="1600" dirty="0" smtClean="0">
                <a:solidFill>
                  <a:schemeClr val="bg1"/>
                </a:solidFill>
              </a:rPr>
              <a:t>needed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Prioritize </a:t>
            </a:r>
            <a:r>
              <a:rPr lang="en-US" sz="1600" dirty="0">
                <a:solidFill>
                  <a:schemeClr val="bg1"/>
                </a:solidFill>
              </a:rPr>
              <a:t>fishing industry as key user of the marine </a:t>
            </a:r>
            <a:r>
              <a:rPr lang="en-US" sz="1600" dirty="0" smtClean="0">
                <a:solidFill>
                  <a:schemeClr val="bg1"/>
                </a:solidFill>
              </a:rPr>
              <a:t>space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Protect </a:t>
            </a:r>
            <a:r>
              <a:rPr lang="en-US" sz="1600" dirty="0">
                <a:solidFill>
                  <a:schemeClr val="bg1"/>
                </a:solidFill>
              </a:rPr>
              <a:t>what must be protected based on science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No </a:t>
            </a:r>
            <a:r>
              <a:rPr lang="en-US" sz="1600" dirty="0">
                <a:solidFill>
                  <a:schemeClr val="bg1"/>
                </a:solidFill>
              </a:rPr>
              <a:t>arbitrary targets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Other </a:t>
            </a:r>
            <a:r>
              <a:rPr lang="en-US" sz="1600" dirty="0">
                <a:solidFill>
                  <a:schemeClr val="bg1"/>
                </a:solidFill>
              </a:rPr>
              <a:t>effective area-based conservation </a:t>
            </a:r>
            <a:r>
              <a:rPr lang="en-US" sz="1600" dirty="0" smtClean="0">
                <a:solidFill>
                  <a:schemeClr val="bg1"/>
                </a:solidFill>
              </a:rPr>
              <a:t>measures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Fisheries ensures climate protection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MSFD to not </a:t>
            </a:r>
            <a:r>
              <a:rPr lang="en-US" sz="1600" dirty="0">
                <a:solidFill>
                  <a:schemeClr val="bg1"/>
                </a:solidFill>
              </a:rPr>
              <a:t>supersede the </a:t>
            </a:r>
            <a:r>
              <a:rPr lang="en-US" sz="1600" dirty="0" smtClean="0">
                <a:solidFill>
                  <a:schemeClr val="bg1"/>
                </a:solidFill>
              </a:rPr>
              <a:t>CFP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FFFF00"/>
                </a:solidFill>
              </a:rPr>
              <a:t>European Parliament resolution of 15 January 2020 on the European Green Deal </a:t>
            </a:r>
            <a:r>
              <a:rPr lang="en-US" sz="1600" b="1" dirty="0" smtClean="0">
                <a:solidFill>
                  <a:srgbClr val="FFFF00"/>
                </a:solidFill>
              </a:rPr>
              <a:t>(sector reacted too late):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FFFF00"/>
                </a:solidFill>
              </a:rPr>
              <a:t>30% MPA / restore stocks beyond MSY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Shape 1003"/>
          <p:cNvSpPr/>
          <p:nvPr/>
        </p:nvSpPr>
        <p:spPr>
          <a:xfrm>
            <a:off x="8763658" y="2137144"/>
            <a:ext cx="3164182" cy="3842237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Contribute to </a:t>
            </a:r>
            <a:r>
              <a:rPr lang="en-US" sz="1600" b="1" dirty="0" smtClean="0">
                <a:solidFill>
                  <a:srgbClr val="002060"/>
                </a:solidFill>
              </a:rPr>
              <a:t>Biodiversity</a:t>
            </a:r>
            <a:r>
              <a:rPr lang="en-US" sz="1600" dirty="0" smtClean="0">
                <a:solidFill>
                  <a:schemeClr val="bg1"/>
                </a:solidFill>
              </a:rPr>
              <a:t> Strategy, timeline </a:t>
            </a:r>
            <a:r>
              <a:rPr lang="en-US" sz="1600" dirty="0" err="1" smtClean="0">
                <a:solidFill>
                  <a:schemeClr val="bg1"/>
                </a:solidFill>
              </a:rPr>
              <a:t>tbd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Contribute to </a:t>
            </a:r>
            <a:r>
              <a:rPr lang="en-US" sz="1600" b="1" dirty="0" smtClean="0">
                <a:solidFill>
                  <a:srgbClr val="002060"/>
                </a:solidFill>
              </a:rPr>
              <a:t>Farm to Fork </a:t>
            </a:r>
            <a:r>
              <a:rPr lang="en-US" sz="1600" dirty="0" smtClean="0">
                <a:solidFill>
                  <a:schemeClr val="bg1"/>
                </a:solidFill>
              </a:rPr>
              <a:t>Strategy, timeline </a:t>
            </a:r>
            <a:r>
              <a:rPr lang="en-US" sz="1600" dirty="0" err="1" smtClean="0">
                <a:solidFill>
                  <a:schemeClr val="bg1"/>
                </a:solidFill>
              </a:rPr>
              <a:t>tbd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Contribute to </a:t>
            </a:r>
            <a:r>
              <a:rPr lang="en-US" sz="1600" b="1" dirty="0" smtClean="0">
                <a:solidFill>
                  <a:srgbClr val="002060"/>
                </a:solidFill>
              </a:rPr>
              <a:t>Offshore Wind </a:t>
            </a:r>
            <a:r>
              <a:rPr lang="en-US" sz="1600" dirty="0" smtClean="0">
                <a:solidFill>
                  <a:schemeClr val="bg1"/>
                </a:solidFill>
              </a:rPr>
              <a:t>strategy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Contribute to </a:t>
            </a:r>
            <a:r>
              <a:rPr lang="en-US" sz="1600" dirty="0" smtClean="0">
                <a:solidFill>
                  <a:schemeClr val="bg1"/>
                </a:solidFill>
              </a:rPr>
              <a:t>revision </a:t>
            </a:r>
            <a:r>
              <a:rPr lang="en-US" sz="1600" b="1" dirty="0">
                <a:solidFill>
                  <a:srgbClr val="002060"/>
                </a:solidFill>
              </a:rPr>
              <a:t>Energy Taxation Directive </a:t>
            </a:r>
            <a:r>
              <a:rPr lang="en-US" sz="1600" dirty="0">
                <a:solidFill>
                  <a:schemeClr val="bg1"/>
                </a:solidFill>
              </a:rPr>
              <a:t>2003/96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Contribute to 2019/2160 (</a:t>
            </a:r>
            <a:r>
              <a:rPr lang="en-US" sz="1600" b="1" dirty="0">
                <a:solidFill>
                  <a:srgbClr val="002060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) and 2019/2162 (</a:t>
            </a:r>
            <a:r>
              <a:rPr lang="en-US" sz="1600" b="1" dirty="0">
                <a:solidFill>
                  <a:srgbClr val="002060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) and 2019/2158 (</a:t>
            </a:r>
            <a:r>
              <a:rPr lang="en-US" sz="1600" b="1" dirty="0">
                <a:solidFill>
                  <a:srgbClr val="002060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Contribute to </a:t>
            </a:r>
            <a:r>
              <a:rPr lang="en-US" sz="1600" b="1" dirty="0" smtClean="0">
                <a:solidFill>
                  <a:srgbClr val="002060"/>
                </a:solidFill>
              </a:rPr>
              <a:t>CEN</a:t>
            </a:r>
            <a:r>
              <a:rPr lang="en-US" sz="1600" dirty="0" smtClean="0">
                <a:solidFill>
                  <a:schemeClr val="bg1"/>
                </a:solidFill>
              </a:rPr>
              <a:t> meetings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Follow </a:t>
            </a:r>
            <a:r>
              <a:rPr lang="en-US" sz="1600" b="1" dirty="0" smtClean="0">
                <a:solidFill>
                  <a:srgbClr val="002060"/>
                </a:solidFill>
              </a:rPr>
              <a:t>MSFD meetings  </a:t>
            </a:r>
            <a:r>
              <a:rPr lang="en-US" sz="1600" dirty="0" smtClean="0">
                <a:solidFill>
                  <a:schemeClr val="bg1"/>
                </a:solidFill>
              </a:rPr>
              <a:t>(MSCG, GES, POMESA)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91" y="1043300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7" y="1043300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23" y="1035106"/>
            <a:ext cx="1063526" cy="10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176963"/>
          </a:xfrm>
          <a:prstGeom prst="rect">
            <a:avLst/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twitter 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890" y="6176963"/>
            <a:ext cx="2043110" cy="681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9549" y="170837"/>
            <a:ext cx="9144000" cy="112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</a:rPr>
              <a:t>Biodiversity strategy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343775" y="6248400"/>
            <a:ext cx="0" cy="466725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2262"/>
          <p:cNvGraphicFramePr/>
          <p:nvPr>
            <p:extLst/>
          </p:nvPr>
        </p:nvGraphicFramePr>
        <p:xfrm>
          <a:off x="8826003" y="2237409"/>
          <a:ext cx="2113823" cy="177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hape 1003"/>
          <p:cNvSpPr/>
          <p:nvPr/>
        </p:nvSpPr>
        <p:spPr>
          <a:xfrm>
            <a:off x="838200" y="2137144"/>
            <a:ext cx="2569457" cy="3842237"/>
          </a:xfrm>
          <a:prstGeom prst="rect">
            <a:avLst/>
          </a:prstGeom>
          <a:solidFill>
            <a:schemeClr val="accent5">
              <a:lumMod val="20000"/>
              <a:lumOff val="8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>
                <a:solidFill>
                  <a:srgbClr val="002060"/>
                </a:solidFill>
              </a:rPr>
              <a:t>Report ENV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César </a:t>
            </a:r>
            <a:r>
              <a:rPr lang="en-US" sz="1600" b="1" dirty="0" err="1">
                <a:solidFill>
                  <a:srgbClr val="002060"/>
                </a:solidFill>
              </a:rPr>
              <a:t>Luena</a:t>
            </a:r>
            <a:r>
              <a:rPr lang="en-US" sz="1600" b="1" dirty="0">
                <a:solidFill>
                  <a:srgbClr val="002060"/>
                </a:solidFill>
              </a:rPr>
              <a:t> (S&amp;D, ES)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rgbClr val="FF0000"/>
                </a:solidFill>
              </a:rPr>
              <a:t>Dispute over competences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rgbClr val="002060"/>
                </a:solidFill>
              </a:rPr>
              <a:t>Report </a:t>
            </a:r>
            <a:r>
              <a:rPr lang="en-US" sz="1600" b="1" dirty="0">
                <a:solidFill>
                  <a:srgbClr val="002060"/>
                </a:solidFill>
              </a:rPr>
              <a:t>AGRI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 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Opinion PECH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002060"/>
                </a:solidFill>
              </a:rPr>
              <a:t>Gabriel MATO (EPP, ES)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Shape 1003"/>
          <p:cNvSpPr/>
          <p:nvPr/>
        </p:nvSpPr>
        <p:spPr>
          <a:xfrm>
            <a:off x="6775191" y="2094758"/>
            <a:ext cx="4958583" cy="3842237"/>
          </a:xfrm>
          <a:prstGeom prst="rect">
            <a:avLst/>
          </a:prstGeom>
          <a:solidFill>
            <a:schemeClr val="accent5">
              <a:lumMod val="40000"/>
              <a:lumOff val="6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Acknowledge efforts made by the industry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Recognize </a:t>
            </a:r>
            <a:r>
              <a:rPr lang="en-US" sz="1600" dirty="0">
                <a:solidFill>
                  <a:schemeClr val="bg1"/>
                </a:solidFill>
              </a:rPr>
              <a:t>at all the huge improvements in EU fish </a:t>
            </a:r>
            <a:r>
              <a:rPr lang="en-US" sz="1600" dirty="0" smtClean="0">
                <a:solidFill>
                  <a:schemeClr val="bg1"/>
                </a:solidFill>
              </a:rPr>
              <a:t>stocks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</a:t>
            </a:r>
            <a:r>
              <a:rPr lang="en-US" sz="1600" b="1" dirty="0" smtClean="0">
                <a:solidFill>
                  <a:schemeClr val="bg1"/>
                </a:solidFill>
              </a:rPr>
              <a:t>Reduction GHG emissions(40%)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Level playing field: </a:t>
            </a:r>
            <a:r>
              <a:rPr lang="en-US" sz="1600" dirty="0" smtClean="0">
                <a:solidFill>
                  <a:schemeClr val="bg1"/>
                </a:solidFill>
              </a:rPr>
              <a:t>across sectors &amp; </a:t>
            </a:r>
            <a:r>
              <a:rPr lang="en-US" sz="1600" dirty="0">
                <a:solidFill>
                  <a:schemeClr val="bg1"/>
                </a:solidFill>
              </a:rPr>
              <a:t>EU/non-EU </a:t>
            </a:r>
            <a:r>
              <a:rPr lang="en-US" sz="1600" dirty="0" smtClean="0">
                <a:solidFill>
                  <a:schemeClr val="bg1"/>
                </a:solidFill>
              </a:rPr>
              <a:t>fish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□ Defend </a:t>
            </a:r>
            <a:r>
              <a:rPr lang="en-US" sz="1600" b="1" dirty="0" smtClean="0">
                <a:solidFill>
                  <a:schemeClr val="bg1"/>
                </a:solidFill>
              </a:rPr>
              <a:t>the sustainability </a:t>
            </a:r>
            <a:r>
              <a:rPr lang="en-US" sz="1600" b="1" dirty="0">
                <a:solidFill>
                  <a:schemeClr val="bg1"/>
                </a:solidFill>
              </a:rPr>
              <a:t>of </a:t>
            </a:r>
            <a:r>
              <a:rPr lang="en-US" sz="1600" b="1" dirty="0">
                <a:solidFill>
                  <a:srgbClr val="C00000"/>
                </a:solidFill>
              </a:rPr>
              <a:t>bottom contacting </a:t>
            </a:r>
            <a:r>
              <a:rPr lang="en-US" sz="1600" b="1" dirty="0" smtClean="0">
                <a:solidFill>
                  <a:srgbClr val="C00000"/>
                </a:solidFill>
              </a:rPr>
              <a:t>gears</a:t>
            </a:r>
          </a:p>
          <a:p>
            <a:pPr marL="285750" indent="-285750">
              <a:buFont typeface="Wingdings" charset="2"/>
              <a:buChar char="Ø"/>
              <a:defRPr sz="3200">
                <a:solidFill>
                  <a:srgbClr val="FFFFFF"/>
                </a:solidFill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ICES advises the EU on innovative fishing gears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Do not replace MSY with </a:t>
            </a:r>
            <a:r>
              <a:rPr lang="en-US" sz="1600" b="1" dirty="0" smtClean="0">
                <a:solidFill>
                  <a:srgbClr val="C00000"/>
                </a:solidFill>
              </a:rPr>
              <a:t>MEY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Protect </a:t>
            </a:r>
            <a:r>
              <a:rPr lang="en-US" sz="1600" dirty="0">
                <a:solidFill>
                  <a:schemeClr val="bg1"/>
                </a:solidFill>
              </a:rPr>
              <a:t>what must be protected based on science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Closing parts of the ocean conflicts with </a:t>
            </a:r>
            <a:r>
              <a:rPr lang="en-US" sz="1600" b="1" dirty="0">
                <a:solidFill>
                  <a:schemeClr val="bg1"/>
                </a:solidFill>
              </a:rPr>
              <a:t>SDGs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No </a:t>
            </a:r>
            <a:r>
              <a:rPr lang="en-US" sz="1600" dirty="0">
                <a:solidFill>
                  <a:schemeClr val="bg1"/>
                </a:solidFill>
              </a:rPr>
              <a:t>arbitrary </a:t>
            </a:r>
            <a:r>
              <a:rPr lang="en-US" sz="1600" dirty="0" smtClean="0">
                <a:solidFill>
                  <a:schemeClr val="bg1"/>
                </a:solidFill>
              </a:rPr>
              <a:t>targets (</a:t>
            </a:r>
            <a:r>
              <a:rPr lang="en-US" sz="1600" dirty="0" smtClean="0">
                <a:solidFill>
                  <a:srgbClr val="C00000"/>
                </a:solidFill>
              </a:rPr>
              <a:t>30%MPA 10%No-take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Other </a:t>
            </a:r>
            <a:r>
              <a:rPr lang="en-US" sz="1600" dirty="0">
                <a:solidFill>
                  <a:schemeClr val="bg1"/>
                </a:solidFill>
              </a:rPr>
              <a:t>effective area-based conservation </a:t>
            </a:r>
            <a:r>
              <a:rPr lang="en-US" sz="1600" dirty="0" smtClean="0">
                <a:solidFill>
                  <a:schemeClr val="bg1"/>
                </a:solidFill>
              </a:rPr>
              <a:t>measures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Fisheries ensures climate protection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2009775" y="6334780"/>
            <a:ext cx="934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1"/>
                </a:solidFill>
              </a:rPr>
              <a:t>Europêche presentation for</a:t>
            </a:r>
            <a:r>
              <a:rPr lang="en-GB" sz="1400" dirty="0" smtClean="0"/>
              <a:t> General Assembly			</a:t>
            </a:r>
            <a:r>
              <a:rPr lang="en-GB" sz="1400" dirty="0" smtClean="0">
                <a:solidFill>
                  <a:schemeClr val="tx1"/>
                </a:solidFill>
              </a:rPr>
              <a:t>17 November 2020</a:t>
            </a:r>
          </a:p>
          <a:p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86" y="996033"/>
            <a:ext cx="1336192" cy="1047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7" y="1043300"/>
            <a:ext cx="979682" cy="979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60" y="987839"/>
            <a:ext cx="1063526" cy="1063526"/>
          </a:xfrm>
          <a:prstGeom prst="rect">
            <a:avLst/>
          </a:prstGeom>
        </p:spPr>
      </p:pic>
      <p:sp>
        <p:nvSpPr>
          <p:cNvPr id="17" name="Shape 1003"/>
          <p:cNvSpPr/>
          <p:nvPr/>
        </p:nvSpPr>
        <p:spPr>
          <a:xfrm>
            <a:off x="3806695" y="2120368"/>
            <a:ext cx="2569457" cy="3842237"/>
          </a:xfrm>
          <a:prstGeom prst="rect">
            <a:avLst/>
          </a:prstGeom>
          <a:solidFill>
            <a:schemeClr val="accent5">
              <a:lumMod val="60000"/>
              <a:lumOff val="40000"/>
              <a:alpha val="79943"/>
            </a:schemeClr>
          </a:solidFill>
          <a:ln w="12700">
            <a:miter lim="400000"/>
          </a:ln>
        </p:spPr>
        <p:txBody>
          <a:bodyPr lIns="50800" tIns="50800" rIns="50800" bIns="50800" anchor="t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Concerned about the </a:t>
            </a:r>
            <a:r>
              <a:rPr lang="en-US" sz="1600" b="1" dirty="0" smtClean="0">
                <a:solidFill>
                  <a:schemeClr val="bg1"/>
                </a:solidFill>
              </a:rPr>
              <a:t>ENV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Biodiversity</a:t>
            </a:r>
            <a:r>
              <a:rPr lang="en-US" sz="1600" dirty="0" smtClean="0">
                <a:solidFill>
                  <a:schemeClr val="bg1"/>
                </a:solidFill>
              </a:rPr>
              <a:t> report</a:t>
            </a: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meeting with rapporteur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Find </a:t>
            </a:r>
            <a:r>
              <a:rPr lang="en-US" sz="1600" b="1" dirty="0" smtClean="0">
                <a:solidFill>
                  <a:schemeClr val="bg1"/>
                </a:solidFill>
              </a:rPr>
              <a:t>alliances</a:t>
            </a:r>
            <a:r>
              <a:rPr lang="en-US" sz="1600" dirty="0" smtClean="0">
                <a:solidFill>
                  <a:schemeClr val="bg1"/>
                </a:solidFill>
              </a:rPr>
              <a:t> with the agriculture sector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□ </a:t>
            </a:r>
            <a:r>
              <a:rPr lang="en-US" sz="1600" dirty="0" smtClean="0">
                <a:solidFill>
                  <a:schemeClr val="bg1"/>
                </a:solidFill>
              </a:rPr>
              <a:t>Welcome the </a:t>
            </a:r>
            <a:r>
              <a:rPr lang="en-US" sz="1600" b="1" dirty="0" smtClean="0">
                <a:solidFill>
                  <a:schemeClr val="bg1"/>
                </a:solidFill>
              </a:rPr>
              <a:t>PECH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Biodiversity</a:t>
            </a:r>
            <a:r>
              <a:rPr lang="en-US" sz="1600" dirty="0" smtClean="0">
                <a:solidFill>
                  <a:schemeClr val="bg1"/>
                </a:solidFill>
              </a:rPr>
              <a:t> report (LVP)</a:t>
            </a: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contributed to report </a:t>
            </a: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already produced AMs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endParaRPr lang="en-US" sz="1600" dirty="0">
              <a:solidFill>
                <a:schemeClr val="bg1"/>
              </a:solidFill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□ Continue talks with </a:t>
            </a:r>
            <a:r>
              <a:rPr lang="en-US" sz="1600" b="1" dirty="0" smtClean="0">
                <a:solidFill>
                  <a:schemeClr val="bg1"/>
                </a:solidFill>
              </a:rPr>
              <a:t>Cabinet</a:t>
            </a:r>
          </a:p>
          <a:p>
            <a:pPr marL="285750" indent="-285750">
              <a:buFont typeface="Wingdings" charset="2"/>
              <a:buChar char="ü"/>
              <a:defRPr sz="3200">
                <a:solidFill>
                  <a:srgbClr val="FFFFFF"/>
                </a:solidFill>
              </a:defRPr>
            </a:pPr>
            <a:r>
              <a:rPr lang="en-US" sz="1600" dirty="0" smtClean="0">
                <a:solidFill>
                  <a:schemeClr val="bg1"/>
                </a:solidFill>
              </a:rPr>
              <a:t>Follow-up meeting Carmen </a:t>
            </a:r>
            <a:r>
              <a:rPr lang="en-US" sz="1600" dirty="0" err="1" smtClean="0">
                <a:solidFill>
                  <a:schemeClr val="bg1"/>
                </a:solidFill>
              </a:rPr>
              <a:t>Preising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9452</TotalTime>
  <Words>2885</Words>
  <Application>Microsoft Macintosh PowerPoint</Application>
  <PresentationFormat>Panorámica</PresentationFormat>
  <Paragraphs>607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Mangal</vt:lpstr>
      <vt:lpstr>Times New Roman</vt:lpstr>
      <vt:lpstr>Wingdings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Europeche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Rosalie Tukker</dc:creator>
  <cp:lastModifiedBy>Usuario de Microsoft Office</cp:lastModifiedBy>
  <cp:revision>211</cp:revision>
  <dcterms:created xsi:type="dcterms:W3CDTF">2019-10-30T11:41:47Z</dcterms:created>
  <dcterms:modified xsi:type="dcterms:W3CDTF">2020-11-18T12:01:53Z</dcterms:modified>
</cp:coreProperties>
</file>